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B3A5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3152"/>
          </a:xfrm>
          <a:prstGeom prst="rect">
            <a:avLst/>
          </a:prstGeom>
          <a:solidFill>
            <a:srgbClr val="D4A84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914400" y="164592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4400" b="1">
                <a:solidFill>
                  <a:srgbClr val="FFFFFF"/>
                </a:solidFill>
                <a:latin typeface="Arial"/>
              </a:defRPr>
            </a:pPr>
            <a:r>
              <a:t>Solar Carport Feasibility Analysis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914400" y="2926080"/>
            <a:ext cx="1005840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2200" b="0">
                <a:solidFill>
                  <a:srgbClr val="D4A843"/>
                </a:solidFill>
                <a:latin typeface="Arial"/>
              </a:defRPr>
            </a:pPr>
            <a:r>
              <a:t>27424 Pine Valley Dr  |  Evergreen, CO 80439  |  7,500 ft Elevation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914400" y="411480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800" b="0">
                <a:solidFill>
                  <a:srgbClr val="FFFFFF"/>
                </a:solidFill>
                <a:latin typeface="Arial"/>
              </a:defRPr>
            </a:pPr>
            <a:r>
              <a:t>Solar Carport vs. Non-Solar Carport  |  Technical &amp; Economic Assessment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14400" y="566928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400" b="0">
                <a:solidFill>
                  <a:srgbClr val="999999"/>
                </a:solidFill>
                <a:latin typeface="Arial"/>
              </a:defRPr>
            </a:pPr>
            <a:r>
              <a:t>February 2026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6784848"/>
            <a:ext cx="12191695" cy="73152"/>
          </a:xfrm>
          <a:prstGeom prst="rect">
            <a:avLst/>
          </a:prstGeom>
          <a:solidFill>
            <a:srgbClr val="D4A84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5F7F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3152"/>
          </a:xfrm>
          <a:prstGeom prst="rect">
            <a:avLst/>
          </a:prstGeom>
          <a:solidFill>
            <a:srgbClr val="0D737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365760"/>
            <a:ext cx="1005840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3600" b="1">
                <a:solidFill>
                  <a:srgbClr val="1B3A5C"/>
                </a:solidFill>
                <a:latin typeface="Arial"/>
              </a:defRPr>
            </a:pPr>
            <a:r>
              <a:t>The Key Insight</a:t>
            </a:r>
          </a:p>
        </p:txBody>
      </p:sp>
      <p:sp>
        <p:nvSpPr>
          <p:cNvPr id="4" name="Rectangle 3"/>
          <p:cNvSpPr/>
          <p:nvPr/>
        </p:nvSpPr>
        <p:spPr>
          <a:xfrm>
            <a:off x="731520" y="1463040"/>
            <a:ext cx="5029200" cy="475488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1097280" y="1645920"/>
            <a:ext cx="438912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2200" b="1">
                <a:solidFill>
                  <a:srgbClr val="1B3A5C"/>
                </a:solidFill>
                <a:latin typeface="Arial"/>
              </a:defRPr>
            </a:pPr>
            <a:r>
              <a:t>Non-Solar Carport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97280" y="2286000"/>
            <a:ext cx="438912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4800" b="1">
                <a:solidFill>
                  <a:srgbClr val="CC0000"/>
                </a:solidFill>
                <a:latin typeface="Arial"/>
              </a:defRPr>
            </a:pPr>
            <a:r>
              <a:t>$8,350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97280" y="3108960"/>
            <a:ext cx="4389120" cy="2743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Bef>
                <a:spcPts val="0"/>
              </a:spcBef>
              <a:spcAft>
                <a:spcPts val="800"/>
              </a:spcAft>
            </a:pPr>
            <a:r>
              <a:rPr sz="1600" b="0">
                <a:solidFill>
                  <a:srgbClr val="2D2D2D"/>
                </a:solidFill>
                <a:latin typeface="Arial"/>
              </a:rPr>
              <a:t>Total cost with zero financial return</a:t>
            </a:r>
          </a:p>
          <a:p/>
          <a:p>
            <a:pPr algn="l">
              <a:spcBef>
                <a:spcPts val="0"/>
              </a:spcBef>
              <a:spcAft>
                <a:spcPts val="800"/>
              </a:spcAft>
            </a:pPr>
            <a:r>
              <a:rPr sz="1400" b="0">
                <a:solidFill>
                  <a:srgbClr val="999999"/>
                </a:solidFill>
                <a:latin typeface="Arial"/>
              </a:rPr>
              <a:t>Covered parking only</a:t>
            </a:r>
          </a:p>
          <a:p/>
          <a:p>
            <a:pPr algn="l">
              <a:spcBef>
                <a:spcPts val="1600"/>
              </a:spcBef>
              <a:spcAft>
                <a:spcPts val="800"/>
              </a:spcAft>
            </a:pPr>
            <a:r>
              <a:rPr sz="1800" b="1">
                <a:solidFill>
                  <a:srgbClr val="CC0000"/>
                </a:solidFill>
                <a:latin typeface="Arial"/>
              </a:rPr>
              <a:t>Payback: Never</a:t>
            </a:r>
          </a:p>
        </p:txBody>
      </p:sp>
      <p:sp>
        <p:nvSpPr>
          <p:cNvPr id="8" name="Rectangle 7"/>
          <p:cNvSpPr/>
          <p:nvPr/>
        </p:nvSpPr>
        <p:spPr>
          <a:xfrm>
            <a:off x="6400800" y="1463040"/>
            <a:ext cx="5029200" cy="475488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6766560" y="1645920"/>
            <a:ext cx="438912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2200" b="1">
                <a:solidFill>
                  <a:srgbClr val="1B3A5C"/>
                </a:solidFill>
                <a:latin typeface="Arial"/>
              </a:defRPr>
            </a:pPr>
            <a:r>
              <a:t>Solar Carport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766560" y="2286000"/>
            <a:ext cx="438912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4800" b="1">
                <a:solidFill>
                  <a:srgbClr val="0D7377"/>
                </a:solidFill>
                <a:latin typeface="Arial"/>
              </a:defRPr>
            </a:pPr>
            <a:r>
              <a:t>$20,550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766560" y="3108960"/>
            <a:ext cx="4389120" cy="2743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Bef>
                <a:spcPts val="0"/>
              </a:spcBef>
              <a:spcAft>
                <a:spcPts val="800"/>
              </a:spcAft>
            </a:pPr>
            <a:r>
              <a:rPr sz="1600" b="1">
                <a:solidFill>
                  <a:srgbClr val="2D2D2D"/>
                </a:solidFill>
                <a:latin typeface="Arial"/>
              </a:rPr>
              <a:t>Solar premium over non-solar: $12,200</a:t>
            </a:r>
          </a:p>
          <a:p/>
          <a:p>
            <a:pPr algn="l">
              <a:spcBef>
                <a:spcPts val="0"/>
              </a:spcBef>
              <a:spcAft>
                <a:spcPts val="800"/>
              </a:spcAft>
            </a:pPr>
            <a:r>
              <a:rPr sz="1400" b="0">
                <a:solidFill>
                  <a:srgbClr val="2D2D2D"/>
                </a:solidFill>
                <a:latin typeface="Arial"/>
              </a:rPr>
              <a:t>Generates $995 - $1,495/yr in electricity value</a:t>
            </a:r>
          </a:p>
          <a:p/>
          <a:p>
            <a:pPr algn="l">
              <a:spcBef>
                <a:spcPts val="0"/>
              </a:spcBef>
              <a:spcAft>
                <a:spcPts val="800"/>
              </a:spcAft>
            </a:pPr>
            <a:r>
              <a:rPr sz="1400" b="0">
                <a:solidFill>
                  <a:srgbClr val="999999"/>
                </a:solidFill>
                <a:latin typeface="Arial"/>
              </a:rPr>
              <a:t>Covered parking + energy production</a:t>
            </a:r>
          </a:p>
          <a:p/>
          <a:p>
            <a:pPr algn="l">
              <a:spcBef>
                <a:spcPts val="1600"/>
              </a:spcBef>
              <a:spcAft>
                <a:spcPts val="800"/>
              </a:spcAft>
            </a:pPr>
            <a:r>
              <a:rPr sz="1800" b="1">
                <a:solidFill>
                  <a:srgbClr val="008040"/>
                </a:solidFill>
                <a:latin typeface="Arial"/>
              </a:rPr>
              <a:t>Premium Payback: 8 - 12 years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3152"/>
          </a:xfrm>
          <a:prstGeom prst="rect">
            <a:avLst/>
          </a:prstGeom>
          <a:solidFill>
            <a:srgbClr val="0D737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365760"/>
            <a:ext cx="1005840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3600" b="1">
                <a:solidFill>
                  <a:srgbClr val="1B3A5C"/>
                </a:solidFill>
                <a:latin typeface="Arial"/>
              </a:defRPr>
            </a:pPr>
            <a:r>
              <a:t>Site Conditions: Evergreen, CO</a:t>
            </a:r>
          </a:p>
        </p:txBody>
      </p:sp>
      <p:sp>
        <p:nvSpPr>
          <p:cNvPr id="4" name="Rectangle 3"/>
          <p:cNvSpPr/>
          <p:nvPr/>
        </p:nvSpPr>
        <p:spPr>
          <a:xfrm>
            <a:off x="731520" y="1463040"/>
            <a:ext cx="2560320" cy="4572000"/>
          </a:xfrm>
          <a:prstGeom prst="rect">
            <a:avLst/>
          </a:prstGeom>
          <a:solidFill>
            <a:srgbClr val="F5F7F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ectangle 4"/>
          <p:cNvSpPr/>
          <p:nvPr/>
        </p:nvSpPr>
        <p:spPr>
          <a:xfrm>
            <a:off x="731520" y="1463040"/>
            <a:ext cx="2560320" cy="54864"/>
          </a:xfrm>
          <a:prstGeom prst="rect">
            <a:avLst/>
          </a:prstGeom>
          <a:solidFill>
            <a:srgbClr val="0D737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914400" y="1828800"/>
            <a:ext cx="2194560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4000" b="1">
                <a:solidFill>
                  <a:srgbClr val="0D7377"/>
                </a:solidFill>
                <a:latin typeface="Arial"/>
              </a:defRPr>
            </a:pPr>
            <a:r>
              <a:t>60 PSF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914400" y="2651760"/>
            <a:ext cx="219456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800" b="1">
                <a:solidFill>
                  <a:srgbClr val="1B3A5C"/>
                </a:solidFill>
                <a:latin typeface="Arial"/>
              </a:defRPr>
            </a:pPr>
            <a:r>
              <a:t>Snow Load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914400" y="3291840"/>
            <a:ext cx="2194560" cy="2286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300" b="0">
                <a:solidFill>
                  <a:srgbClr val="2D2D2D"/>
                </a:solidFill>
                <a:latin typeface="Arial"/>
              </a:defRPr>
            </a:pPr>
            <a:r>
              <a:t>Ground snow load per</a:t>
            </a:r>
            <a:br/>
            <a:r>
              <a:t>ASCE 7-10. Exceeds most</a:t>
            </a:r>
            <a:br/>
            <a:r>
              <a:t>residential carport ratings.</a:t>
            </a:r>
          </a:p>
        </p:txBody>
      </p:sp>
      <p:sp>
        <p:nvSpPr>
          <p:cNvPr id="9" name="Rectangle 8"/>
          <p:cNvSpPr/>
          <p:nvPr/>
        </p:nvSpPr>
        <p:spPr>
          <a:xfrm>
            <a:off x="3566160" y="1463040"/>
            <a:ext cx="2560320" cy="4572000"/>
          </a:xfrm>
          <a:prstGeom prst="rect">
            <a:avLst/>
          </a:prstGeom>
          <a:solidFill>
            <a:srgbClr val="F5F7F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Rectangle 9"/>
          <p:cNvSpPr/>
          <p:nvPr/>
        </p:nvSpPr>
        <p:spPr>
          <a:xfrm>
            <a:off x="3566160" y="1463040"/>
            <a:ext cx="2560320" cy="54864"/>
          </a:xfrm>
          <a:prstGeom prst="rect">
            <a:avLst/>
          </a:prstGeom>
          <a:solidFill>
            <a:srgbClr val="0D737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3749040" y="1828800"/>
            <a:ext cx="2194560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4000" b="1">
                <a:solidFill>
                  <a:srgbClr val="0D7377"/>
                </a:solidFill>
                <a:latin typeface="Arial"/>
              </a:defRPr>
            </a:pPr>
            <a:r>
              <a:t>110 MPH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3749040" y="2651760"/>
            <a:ext cx="219456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800" b="1">
                <a:solidFill>
                  <a:srgbClr val="1B3A5C"/>
                </a:solidFill>
                <a:latin typeface="Arial"/>
              </a:defRPr>
            </a:pPr>
            <a:r>
              <a:t>Wind Speed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3749040" y="3291840"/>
            <a:ext cx="2194560" cy="2286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300" b="0">
                <a:solidFill>
                  <a:srgbClr val="2D2D2D"/>
                </a:solidFill>
                <a:latin typeface="Arial"/>
              </a:defRPr>
            </a:pPr>
            <a:r>
              <a:t>3-second gust design.</a:t>
            </a:r>
            <a:br/>
            <a:r>
              <a:t>Exposure B, Risk Cat II.</a:t>
            </a:r>
            <a:br/>
            <a:r>
              <a:t>Narrows structure options.</a:t>
            </a:r>
          </a:p>
        </p:txBody>
      </p:sp>
      <p:sp>
        <p:nvSpPr>
          <p:cNvPr id="14" name="Rectangle 13"/>
          <p:cNvSpPr/>
          <p:nvPr/>
        </p:nvSpPr>
        <p:spPr>
          <a:xfrm>
            <a:off x="6400800" y="1463040"/>
            <a:ext cx="2560320" cy="4572000"/>
          </a:xfrm>
          <a:prstGeom prst="rect">
            <a:avLst/>
          </a:prstGeom>
          <a:solidFill>
            <a:srgbClr val="F5F7F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Rectangle 14"/>
          <p:cNvSpPr/>
          <p:nvPr/>
        </p:nvSpPr>
        <p:spPr>
          <a:xfrm>
            <a:off x="6400800" y="1463040"/>
            <a:ext cx="2560320" cy="54864"/>
          </a:xfrm>
          <a:prstGeom prst="rect">
            <a:avLst/>
          </a:prstGeom>
          <a:solidFill>
            <a:srgbClr val="0D737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6583680" y="1828800"/>
            <a:ext cx="2194560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4000" b="1">
                <a:solidFill>
                  <a:srgbClr val="0D7377"/>
                </a:solidFill>
                <a:latin typeface="Arial"/>
              </a:defRPr>
            </a:pPr>
            <a:r>
              <a:t>36"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6583680" y="2651760"/>
            <a:ext cx="219456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800" b="1">
                <a:solidFill>
                  <a:srgbClr val="1B3A5C"/>
                </a:solidFill>
                <a:latin typeface="Arial"/>
              </a:defRPr>
            </a:pPr>
            <a:r>
              <a:t>Frost Depth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6583680" y="3291840"/>
            <a:ext cx="2194560" cy="2286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300" b="0">
                <a:solidFill>
                  <a:srgbClr val="2D2D2D"/>
                </a:solidFill>
                <a:latin typeface="Arial"/>
              </a:defRPr>
            </a:pPr>
            <a:r>
              <a:t>Rocky decomposed granite.</a:t>
            </a:r>
            <a:br/>
            <a:r>
              <a:t>Drilled piers required.</a:t>
            </a:r>
            <a:br/>
            <a:r>
              <a:t>No standard post holes.</a:t>
            </a:r>
          </a:p>
        </p:txBody>
      </p:sp>
      <p:sp>
        <p:nvSpPr>
          <p:cNvPr id="19" name="Rectangle 18"/>
          <p:cNvSpPr/>
          <p:nvPr/>
        </p:nvSpPr>
        <p:spPr>
          <a:xfrm>
            <a:off x="9235440" y="1463040"/>
            <a:ext cx="2560320" cy="4572000"/>
          </a:xfrm>
          <a:prstGeom prst="rect">
            <a:avLst/>
          </a:prstGeom>
          <a:solidFill>
            <a:srgbClr val="F5F7F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Rectangle 19"/>
          <p:cNvSpPr/>
          <p:nvPr/>
        </p:nvSpPr>
        <p:spPr>
          <a:xfrm>
            <a:off x="9235440" y="1463040"/>
            <a:ext cx="2560320" cy="54864"/>
          </a:xfrm>
          <a:prstGeom prst="rect">
            <a:avLst/>
          </a:prstGeom>
          <a:solidFill>
            <a:srgbClr val="0D737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9418320" y="1828800"/>
            <a:ext cx="2194560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4000" b="1">
                <a:solidFill>
                  <a:srgbClr val="0D7377"/>
                </a:solidFill>
                <a:latin typeface="Arial"/>
              </a:defRPr>
            </a:pPr>
            <a:r>
              <a:t>7,500 ft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9418320" y="2651760"/>
            <a:ext cx="219456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800" b="1">
                <a:solidFill>
                  <a:srgbClr val="1B3A5C"/>
                </a:solidFill>
                <a:latin typeface="Arial"/>
              </a:defRPr>
            </a:pPr>
            <a:r>
              <a:t>Elevation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9418320" y="3291840"/>
            <a:ext cx="2194560" cy="2286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300" b="0">
                <a:solidFill>
                  <a:srgbClr val="2D2D2D"/>
                </a:solidFill>
                <a:latin typeface="Arial"/>
              </a:defRPr>
            </a:pPr>
            <a:r>
              <a:t>Extreme cold (-13°F),</a:t>
            </a:r>
            <a:br/>
            <a:r>
              <a:t>UV degradation, altitude</a:t>
            </a:r>
            <a:br/>
            <a:r>
              <a:t>derating on equipment.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3152"/>
          </a:xfrm>
          <a:prstGeom prst="rect">
            <a:avLst/>
          </a:prstGeom>
          <a:solidFill>
            <a:srgbClr val="0D737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365760"/>
            <a:ext cx="1005840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3600" b="1">
                <a:solidFill>
                  <a:srgbClr val="1B3A5C"/>
                </a:solidFill>
                <a:latin typeface="Arial"/>
              </a:defRPr>
            </a:pPr>
            <a:r>
              <a:t>Structure Options</a:t>
            </a:r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731520" y="1371600"/>
          <a:ext cx="10698480" cy="4572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80160"/>
                <a:gridCol w="2560320"/>
                <a:gridCol w="2560320"/>
                <a:gridCol w="2103120"/>
                <a:gridCol w="2194560"/>
              </a:tblGrid>
              <a:tr h="571500">
                <a:tc>
                  <a:txBody>
                    <a:bodyPr/>
                    <a:lstStyle/>
                    <a:p>
                      <a:pPr algn="ctr"/>
                      <a:r>
                        <a:rPr sz="1200" b="1">
                          <a:solidFill>
                            <a:srgbClr val="FFFFFF"/>
                          </a:solidFill>
                          <a:latin typeface="Arial"/>
                        </a:rPr>
                        <a:t/>
                      </a:r>
                    </a:p>
                  </a:txBody>
                  <a:tcPr anchor="ctr">
                    <a:solidFill>
                      <a:srgbClr val="1B3A5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200" b="1">
                          <a:solidFill>
                            <a:srgbClr val="FFFFFF"/>
                          </a:solidFill>
                          <a:latin typeface="Arial"/>
                        </a:rPr>
                        <a:t>ChikoUSA Maximo 185</a:t>
                      </a:r>
                    </a:p>
                  </a:txBody>
                  <a:tcPr anchor="ctr">
                    <a:solidFill>
                      <a:srgbClr val="1B3A5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200" b="1">
                          <a:solidFill>
                            <a:srgbClr val="FFFFFF"/>
                          </a:solidFill>
                          <a:latin typeface="Arial"/>
                        </a:rPr>
                        <a:t>MT Solar Custom</a:t>
                      </a:r>
                    </a:p>
                  </a:txBody>
                  <a:tcPr anchor="ctr">
                    <a:solidFill>
                      <a:srgbClr val="1B3A5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200" b="1">
                          <a:solidFill>
                            <a:srgbClr val="FFFFFF"/>
                          </a:solidFill>
                          <a:latin typeface="Arial"/>
                        </a:rPr>
                        <a:t>DPW MPM-G2</a:t>
                      </a:r>
                    </a:p>
                  </a:txBody>
                  <a:tcPr anchor="ctr">
                    <a:solidFill>
                      <a:srgbClr val="1B3A5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200" b="1">
                          <a:solidFill>
                            <a:srgbClr val="FFFFFF"/>
                          </a:solidFill>
                          <a:latin typeface="Arial"/>
                        </a:rPr>
                        <a:t>Non-Solar Carport</a:t>
                      </a:r>
                    </a:p>
                  </a:txBody>
                  <a:tcPr anchor="ctr">
                    <a:solidFill>
                      <a:srgbClr val="1B3A5C"/>
                    </a:solidFill>
                  </a:tcPr>
                </a:tc>
              </a:tr>
              <a:tr h="571500">
                <a:tc>
                  <a:txBody>
                    <a:bodyPr/>
                    <a:lstStyle/>
                    <a:p>
                      <a:pPr algn="l"/>
                      <a:r>
                        <a:rPr sz="1100" b="1">
                          <a:solidFill>
                            <a:srgbClr val="2D2D2D"/>
                          </a:solidFill>
                          <a:latin typeface="Arial"/>
                        </a:rPr>
                        <a:t>Wind Rating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sz="1100" b="0">
                          <a:solidFill>
                            <a:srgbClr val="2D2D2D"/>
                          </a:solidFill>
                          <a:latin typeface="Arial"/>
                        </a:rPr>
                        <a:t>185 MPH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sz="1100" b="0">
                          <a:solidFill>
                            <a:srgbClr val="2D2D2D"/>
                          </a:solidFill>
                          <a:latin typeface="Arial"/>
                        </a:rPr>
                        <a:t>Custom to site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sz="1100" b="0">
                          <a:solidFill>
                            <a:srgbClr val="2D2D2D"/>
                          </a:solidFill>
                          <a:latin typeface="Arial"/>
                        </a:rPr>
                        <a:t>115 MPH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sz="1100" b="0">
                          <a:solidFill>
                            <a:srgbClr val="2D2D2D"/>
                          </a:solidFill>
                          <a:latin typeface="Arial"/>
                        </a:rPr>
                        <a:t>90-120 MPH</a:t>
                      </a:r>
                    </a:p>
                  </a:txBody>
                  <a:tcPr anchor="ctr"/>
                </a:tc>
              </a:tr>
              <a:tr h="571500">
                <a:tc>
                  <a:txBody>
                    <a:bodyPr/>
                    <a:lstStyle/>
                    <a:p>
                      <a:pPr algn="l"/>
                      <a:r>
                        <a:rPr sz="1100" b="1">
                          <a:solidFill>
                            <a:srgbClr val="2D2D2D"/>
                          </a:solidFill>
                          <a:latin typeface="Arial"/>
                        </a:rPr>
                        <a:t>Snow Rating</a:t>
                      </a:r>
                    </a:p>
                  </a:txBody>
                  <a:tcPr anchor="ctr">
                    <a:solidFill>
                      <a:srgbClr val="F5F7FA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100" b="0">
                          <a:solidFill>
                            <a:srgbClr val="2D2D2D"/>
                          </a:solidFill>
                          <a:latin typeface="Arial"/>
                        </a:rPr>
                        <a:t>60 PSF</a:t>
                      </a:r>
                    </a:p>
                  </a:txBody>
                  <a:tcPr anchor="ctr">
                    <a:solidFill>
                      <a:srgbClr val="F5F7FA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100" b="0">
                          <a:solidFill>
                            <a:srgbClr val="2D2D2D"/>
                          </a:solidFill>
                          <a:latin typeface="Arial"/>
                        </a:rPr>
                        <a:t>Custom to site</a:t>
                      </a:r>
                    </a:p>
                  </a:txBody>
                  <a:tcPr anchor="ctr">
                    <a:solidFill>
                      <a:srgbClr val="F5F7FA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100" b="0">
                          <a:solidFill>
                            <a:srgbClr val="2D2D2D"/>
                          </a:solidFill>
                          <a:latin typeface="Arial"/>
                        </a:rPr>
                        <a:t>15 PSF</a:t>
                      </a:r>
                    </a:p>
                  </a:txBody>
                  <a:tcPr anchor="ctr">
                    <a:solidFill>
                      <a:srgbClr val="F5F7FA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100" b="0">
                          <a:solidFill>
                            <a:srgbClr val="2D2D2D"/>
                          </a:solidFill>
                          <a:latin typeface="Arial"/>
                        </a:rPr>
                        <a:t>30-40 PSF</a:t>
                      </a:r>
                    </a:p>
                  </a:txBody>
                  <a:tcPr anchor="ctr">
                    <a:solidFill>
                      <a:srgbClr val="F5F7FA"/>
                    </a:solidFill>
                  </a:tcPr>
                </a:tc>
              </a:tr>
              <a:tr h="571500">
                <a:tc>
                  <a:txBody>
                    <a:bodyPr/>
                    <a:lstStyle/>
                    <a:p>
                      <a:pPr algn="l"/>
                      <a:r>
                        <a:rPr sz="1100" b="1">
                          <a:solidFill>
                            <a:srgbClr val="2D2D2D"/>
                          </a:solidFill>
                          <a:latin typeface="Arial"/>
                        </a:rPr>
                        <a:t>Meets Reqs?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sz="1100" b="0">
                          <a:solidFill>
                            <a:srgbClr val="008040"/>
                          </a:solidFill>
                          <a:latin typeface="Arial"/>
                        </a:rPr>
                        <a:t>YES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sz="1100" b="0">
                          <a:solidFill>
                            <a:srgbClr val="008040"/>
                          </a:solidFill>
                          <a:latin typeface="Arial"/>
                        </a:rPr>
                        <a:t>YES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sz="1100" b="1">
                          <a:solidFill>
                            <a:srgbClr val="CC0000"/>
                          </a:solidFill>
                          <a:latin typeface="Arial"/>
                        </a:rPr>
                        <a:t>NO - DISQUALIFIED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sz="1100" b="0">
                          <a:solidFill>
                            <a:srgbClr val="2D2D2D"/>
                          </a:solidFill>
                          <a:latin typeface="Arial"/>
                        </a:rPr>
                        <a:t>VERIFY</a:t>
                      </a:r>
                    </a:p>
                  </a:txBody>
                  <a:tcPr anchor="ctr"/>
                </a:tc>
              </a:tr>
              <a:tr h="571500">
                <a:tc>
                  <a:txBody>
                    <a:bodyPr/>
                    <a:lstStyle/>
                    <a:p>
                      <a:pPr algn="l"/>
                      <a:r>
                        <a:rPr sz="1100" b="1">
                          <a:solidFill>
                            <a:srgbClr val="2D2D2D"/>
                          </a:solidFill>
                          <a:latin typeface="Arial"/>
                        </a:rPr>
                        <a:t>Tilt</a:t>
                      </a:r>
                    </a:p>
                  </a:txBody>
                  <a:tcPr anchor="ctr">
                    <a:solidFill>
                      <a:srgbClr val="F5F7FA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100" b="0">
                          <a:solidFill>
                            <a:srgbClr val="2D2D2D"/>
                          </a:solidFill>
                          <a:latin typeface="Arial"/>
                        </a:rPr>
                        <a:t>5° fixed</a:t>
                      </a:r>
                    </a:p>
                  </a:txBody>
                  <a:tcPr anchor="ctr">
                    <a:solidFill>
                      <a:srgbClr val="F5F7FA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100" b="0">
                          <a:solidFill>
                            <a:srgbClr val="2D2D2D"/>
                          </a:solidFill>
                          <a:latin typeface="Arial"/>
                        </a:rPr>
                        <a:t>5-30° adjustable</a:t>
                      </a:r>
                    </a:p>
                  </a:txBody>
                  <a:tcPr anchor="ctr">
                    <a:solidFill>
                      <a:srgbClr val="F5F7FA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100" b="0">
                          <a:solidFill>
                            <a:srgbClr val="2D2D2D"/>
                          </a:solidFill>
                          <a:latin typeface="Arial"/>
                        </a:rPr>
                        <a:t>20° seasonal</a:t>
                      </a:r>
                    </a:p>
                  </a:txBody>
                  <a:tcPr anchor="ctr">
                    <a:solidFill>
                      <a:srgbClr val="F5F7FA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100" b="0">
                          <a:solidFill>
                            <a:srgbClr val="2D2D2D"/>
                          </a:solidFill>
                          <a:latin typeface="Arial"/>
                        </a:rPr>
                        <a:t>Flat</a:t>
                      </a:r>
                    </a:p>
                  </a:txBody>
                  <a:tcPr anchor="ctr">
                    <a:solidFill>
                      <a:srgbClr val="F5F7FA"/>
                    </a:solidFill>
                  </a:tcPr>
                </a:tc>
              </a:tr>
              <a:tr h="571500">
                <a:tc>
                  <a:txBody>
                    <a:bodyPr/>
                    <a:lstStyle/>
                    <a:p>
                      <a:pPr algn="l"/>
                      <a:r>
                        <a:rPr sz="1100" b="1">
                          <a:solidFill>
                            <a:srgbClr val="2D2D2D"/>
                          </a:solidFill>
                          <a:latin typeface="Arial"/>
                        </a:rPr>
                        <a:t>Total Cost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sz="1100" b="0">
                          <a:solidFill>
                            <a:srgbClr val="2D2D2D"/>
                          </a:solidFill>
                          <a:latin typeface="Arial"/>
                        </a:rPr>
                        <a:t>$6,950-$7,550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sz="1100" b="0">
                          <a:solidFill>
                            <a:srgbClr val="2D2D2D"/>
                          </a:solidFill>
                          <a:latin typeface="Arial"/>
                        </a:rPr>
                        <a:t>$12,000-$16,000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sz="1100" b="0">
                          <a:solidFill>
                            <a:srgbClr val="2D2D2D"/>
                          </a:solidFill>
                          <a:latin typeface="Arial"/>
                        </a:rPr>
                        <a:t>N/A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sz="1100" b="0">
                          <a:solidFill>
                            <a:srgbClr val="2D2D2D"/>
                          </a:solidFill>
                          <a:latin typeface="Arial"/>
                        </a:rPr>
                        <a:t>$3,500-$6,200</a:t>
                      </a:r>
                    </a:p>
                  </a:txBody>
                  <a:tcPr anchor="ctr"/>
                </a:tc>
              </a:tr>
              <a:tr h="571500">
                <a:tc>
                  <a:txBody>
                    <a:bodyPr/>
                    <a:lstStyle/>
                    <a:p>
                      <a:pPr algn="l"/>
                      <a:r>
                        <a:rPr sz="1100" b="1">
                          <a:solidFill>
                            <a:srgbClr val="2D2D2D"/>
                          </a:solidFill>
                          <a:latin typeface="Arial"/>
                        </a:rPr>
                        <a:t>Warranty</a:t>
                      </a:r>
                    </a:p>
                  </a:txBody>
                  <a:tcPr anchor="ctr">
                    <a:solidFill>
                      <a:srgbClr val="F5F7FA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100" b="0">
                          <a:solidFill>
                            <a:srgbClr val="2D2D2D"/>
                          </a:solidFill>
                          <a:latin typeface="Arial"/>
                        </a:rPr>
                        <a:t>10yr / 25yr life</a:t>
                      </a:r>
                    </a:p>
                  </a:txBody>
                  <a:tcPr anchor="ctr">
                    <a:solidFill>
                      <a:srgbClr val="F5F7FA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100" b="0">
                          <a:solidFill>
                            <a:srgbClr val="2D2D2D"/>
                          </a:solidFill>
                          <a:latin typeface="Arial"/>
                        </a:rPr>
                        <a:t>10-20yr</a:t>
                      </a:r>
                    </a:p>
                  </a:txBody>
                  <a:tcPr anchor="ctr">
                    <a:solidFill>
                      <a:srgbClr val="F5F7FA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100" b="0">
                          <a:solidFill>
                            <a:srgbClr val="2D2D2D"/>
                          </a:solidFill>
                          <a:latin typeface="Arial"/>
                        </a:rPr>
                        <a:t>10yr</a:t>
                      </a:r>
                    </a:p>
                  </a:txBody>
                  <a:tcPr anchor="ctr">
                    <a:solidFill>
                      <a:srgbClr val="F5F7FA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100" b="0">
                          <a:solidFill>
                            <a:srgbClr val="2D2D2D"/>
                          </a:solidFill>
                          <a:latin typeface="Arial"/>
                        </a:rPr>
                        <a:t>5-10yr</a:t>
                      </a:r>
                    </a:p>
                  </a:txBody>
                  <a:tcPr anchor="ctr">
                    <a:solidFill>
                      <a:srgbClr val="F5F7FA"/>
                    </a:solidFill>
                  </a:tcPr>
                </a:tc>
              </a:tr>
              <a:tr h="571500">
                <a:tc>
                  <a:txBody>
                    <a:bodyPr/>
                    <a:lstStyle/>
                    <a:p>
                      <a:pPr algn="l"/>
                      <a:r>
                        <a:rPr sz="1100" b="1">
                          <a:solidFill>
                            <a:srgbClr val="2D2D2D"/>
                          </a:solidFill>
                          <a:latin typeface="Arial"/>
                        </a:rPr>
                        <a:t>Verdict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sz="1100" b="1">
                          <a:solidFill>
                            <a:srgbClr val="008040"/>
                          </a:solidFill>
                          <a:latin typeface="Arial"/>
                        </a:rPr>
                        <a:t>RECOMMENDED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sz="1100" b="0">
                          <a:solidFill>
                            <a:srgbClr val="2D2D2D"/>
                          </a:solidFill>
                          <a:latin typeface="Arial"/>
                        </a:rPr>
                        <a:t>Premium option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sz="1100" b="1">
                          <a:solidFill>
                            <a:srgbClr val="CC0000"/>
                          </a:solidFill>
                          <a:latin typeface="Arial"/>
                        </a:rPr>
                        <a:t>DISQUALIFIED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sz="1100" b="0">
                          <a:solidFill>
                            <a:srgbClr val="2D2D2D"/>
                          </a:solidFill>
                          <a:latin typeface="Arial"/>
                        </a:rPr>
                        <a:t>Baseline</a:t>
                      </a:r>
                    </a:p>
                  </a:txBody>
                  <a:tcPr anchor="ctr"/>
                </a:tc>
              </a:tr>
            </a:tbl>
          </a:graphicData>
        </a:graphic>
      </p:graphicFrame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3152"/>
          </a:xfrm>
          <a:prstGeom prst="rect">
            <a:avLst/>
          </a:prstGeom>
          <a:solidFill>
            <a:srgbClr val="0D737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365760"/>
            <a:ext cx="1005840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3600" b="1">
                <a:solidFill>
                  <a:srgbClr val="1B3A5C"/>
                </a:solidFill>
                <a:latin typeface="Arial"/>
              </a:defRPr>
            </a:pPr>
            <a:r>
              <a:t>Cost Breakdown: Solar vs Non-Solar</a:t>
            </a:r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731520" y="1280160"/>
          <a:ext cx="10698480" cy="5029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200400"/>
                <a:gridCol w="2468880"/>
                <a:gridCol w="2468880"/>
                <a:gridCol w="2560320"/>
              </a:tblGrid>
              <a:tr h="386861">
                <a:tc>
                  <a:txBody>
                    <a:bodyPr/>
                    <a:lstStyle/>
                    <a:p>
                      <a:pPr algn="ctr"/>
                      <a:r>
                        <a:rPr sz="1200" b="1">
                          <a:solidFill>
                            <a:srgbClr val="FFFFFF"/>
                          </a:solidFill>
                          <a:latin typeface="Arial"/>
                        </a:rPr>
                        <a:t>Line Item</a:t>
                      </a:r>
                    </a:p>
                  </a:txBody>
                  <a:tcPr anchor="ctr">
                    <a:solidFill>
                      <a:srgbClr val="1B3A5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200" b="1">
                          <a:solidFill>
                            <a:srgbClr val="FFFFFF"/>
                          </a:solidFill>
                          <a:latin typeface="Arial"/>
                        </a:rPr>
                        <a:t>Solar Carport</a:t>
                      </a:r>
                    </a:p>
                  </a:txBody>
                  <a:tcPr anchor="ctr">
                    <a:solidFill>
                      <a:srgbClr val="1B3A5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200" b="1">
                          <a:solidFill>
                            <a:srgbClr val="FFFFFF"/>
                          </a:solidFill>
                          <a:latin typeface="Arial"/>
                        </a:rPr>
                        <a:t>Non-Solar Carport</a:t>
                      </a:r>
                    </a:p>
                  </a:txBody>
                  <a:tcPr anchor="ctr">
                    <a:solidFill>
                      <a:srgbClr val="1B3A5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200" b="1">
                          <a:solidFill>
                            <a:srgbClr val="FFFFFF"/>
                          </a:solidFill>
                          <a:latin typeface="Arial"/>
                        </a:rPr>
                        <a:t>Solar Premium</a:t>
                      </a:r>
                    </a:p>
                  </a:txBody>
                  <a:tcPr anchor="ctr">
                    <a:solidFill>
                      <a:srgbClr val="1B3A5C"/>
                    </a:solidFill>
                  </a:tcPr>
                </a:tc>
              </a:tr>
              <a:tr h="386861">
                <a:tc>
                  <a:txBody>
                    <a:bodyPr/>
                    <a:lstStyle/>
                    <a:p>
                      <a:pPr algn="l"/>
                      <a:r>
                        <a:rPr sz="1100" b="0">
                          <a:solidFill>
                            <a:srgbClr val="2D2D2D"/>
                          </a:solidFill>
                          <a:latin typeface="Arial"/>
                        </a:rPr>
                        <a:t>Structure + freight + bolts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sz="1100" b="0">
                          <a:solidFill>
                            <a:srgbClr val="2D2D2D"/>
                          </a:solidFill>
                          <a:latin typeface="Arial"/>
                        </a:rPr>
                        <a:t>$8,900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sz="1100" b="0">
                          <a:solidFill>
                            <a:srgbClr val="2D2D2D"/>
                          </a:solidFill>
                          <a:latin typeface="Arial"/>
                        </a:rPr>
                        <a:t>$5,300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sz="1100" b="0">
                          <a:solidFill>
                            <a:srgbClr val="0D7377"/>
                          </a:solidFill>
                          <a:latin typeface="Arial"/>
                        </a:rPr>
                        <a:t>$3,600</a:t>
                      </a:r>
                    </a:p>
                  </a:txBody>
                  <a:tcPr anchor="ctr"/>
                </a:tc>
              </a:tr>
              <a:tr h="386861">
                <a:tc>
                  <a:txBody>
                    <a:bodyPr/>
                    <a:lstStyle/>
                    <a:p>
                      <a:pPr algn="l"/>
                      <a:r>
                        <a:rPr sz="1100" b="0">
                          <a:solidFill>
                            <a:srgbClr val="2D2D2D"/>
                          </a:solidFill>
                          <a:latin typeface="Arial"/>
                        </a:rPr>
                        <a:t>Foundation (DIY)</a:t>
                      </a:r>
                    </a:p>
                  </a:txBody>
                  <a:tcPr anchor="ctr">
                    <a:solidFill>
                      <a:srgbClr val="F5F7FA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100" b="0">
                          <a:solidFill>
                            <a:srgbClr val="2D2D2D"/>
                          </a:solidFill>
                          <a:latin typeface="Arial"/>
                        </a:rPr>
                        <a:t>$2,150</a:t>
                      </a:r>
                    </a:p>
                  </a:txBody>
                  <a:tcPr anchor="ctr">
                    <a:solidFill>
                      <a:srgbClr val="F5F7FA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100" b="0">
                          <a:solidFill>
                            <a:srgbClr val="2D2D2D"/>
                          </a:solidFill>
                          <a:latin typeface="Arial"/>
                        </a:rPr>
                        <a:t>$2,150</a:t>
                      </a:r>
                    </a:p>
                  </a:txBody>
                  <a:tcPr anchor="ctr">
                    <a:solidFill>
                      <a:srgbClr val="F5F7FA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100" b="0">
                          <a:solidFill>
                            <a:srgbClr val="0D7377"/>
                          </a:solidFill>
                          <a:latin typeface="Arial"/>
                        </a:rPr>
                        <a:t>$0</a:t>
                      </a:r>
                    </a:p>
                  </a:txBody>
                  <a:tcPr anchor="ctr">
                    <a:solidFill>
                      <a:srgbClr val="F5F7FA"/>
                    </a:solidFill>
                  </a:tcPr>
                </a:tc>
              </a:tr>
              <a:tr h="386861">
                <a:tc>
                  <a:txBody>
                    <a:bodyPr/>
                    <a:lstStyle/>
                    <a:p>
                      <a:pPr algn="l"/>
                      <a:r>
                        <a:rPr sz="1100" b="0">
                          <a:solidFill>
                            <a:srgbClr val="2D2D2D"/>
                          </a:solidFill>
                          <a:latin typeface="Arial"/>
                        </a:rPr>
                        <a:t>PE Engineering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sz="1100" b="0">
                          <a:solidFill>
                            <a:srgbClr val="2D2D2D"/>
                          </a:solidFill>
                          <a:latin typeface="Arial"/>
                        </a:rPr>
                        <a:t>$2,250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sz="1100" b="0">
                          <a:solidFill>
                            <a:srgbClr val="2D2D2D"/>
                          </a:solidFill>
                          <a:latin typeface="Arial"/>
                        </a:rPr>
                        <a:t>$500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sz="1100" b="0">
                          <a:solidFill>
                            <a:srgbClr val="0D7377"/>
                          </a:solidFill>
                          <a:latin typeface="Arial"/>
                        </a:rPr>
                        <a:t>$1,750</a:t>
                      </a:r>
                    </a:p>
                  </a:txBody>
                  <a:tcPr anchor="ctr"/>
                </a:tc>
              </a:tr>
              <a:tr h="386861">
                <a:tc>
                  <a:txBody>
                    <a:bodyPr/>
                    <a:lstStyle/>
                    <a:p>
                      <a:pPr algn="l"/>
                      <a:r>
                        <a:rPr sz="1100" b="0">
                          <a:solidFill>
                            <a:srgbClr val="2D2D2D"/>
                          </a:solidFill>
                          <a:latin typeface="Arial"/>
                        </a:rPr>
                        <a:t>Panels (18x 440W)</a:t>
                      </a:r>
                    </a:p>
                  </a:txBody>
                  <a:tcPr anchor="ctr">
                    <a:solidFill>
                      <a:srgbClr val="F5F7FA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100" b="0">
                          <a:solidFill>
                            <a:srgbClr val="2D2D2D"/>
                          </a:solidFill>
                          <a:latin typeface="Arial"/>
                        </a:rPr>
                        <a:t>$1,800</a:t>
                      </a:r>
                    </a:p>
                  </a:txBody>
                  <a:tcPr anchor="ctr">
                    <a:solidFill>
                      <a:srgbClr val="F5F7FA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100" b="0">
                          <a:solidFill>
                            <a:srgbClr val="2D2D2D"/>
                          </a:solidFill>
                          <a:latin typeface="Arial"/>
                        </a:rPr>
                        <a:t>$0</a:t>
                      </a:r>
                    </a:p>
                  </a:txBody>
                  <a:tcPr anchor="ctr">
                    <a:solidFill>
                      <a:srgbClr val="F5F7FA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100" b="0">
                          <a:solidFill>
                            <a:srgbClr val="0D7377"/>
                          </a:solidFill>
                          <a:latin typeface="Arial"/>
                        </a:rPr>
                        <a:t>$1,800</a:t>
                      </a:r>
                    </a:p>
                  </a:txBody>
                  <a:tcPr anchor="ctr">
                    <a:solidFill>
                      <a:srgbClr val="F5F7FA"/>
                    </a:solidFill>
                  </a:tcPr>
                </a:tc>
              </a:tr>
              <a:tr h="386861">
                <a:tc>
                  <a:txBody>
                    <a:bodyPr/>
                    <a:lstStyle/>
                    <a:p>
                      <a:pPr algn="l"/>
                      <a:r>
                        <a:rPr sz="1100" b="0">
                          <a:solidFill>
                            <a:srgbClr val="2D2D2D"/>
                          </a:solidFill>
                          <a:latin typeface="Arial"/>
                        </a:rPr>
                        <a:t>Microinverters + Gateway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sz="1100" b="0">
                          <a:solidFill>
                            <a:srgbClr val="2D2D2D"/>
                          </a:solidFill>
                          <a:latin typeface="Arial"/>
                        </a:rPr>
                        <a:t>$3,450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sz="1100" b="0">
                          <a:solidFill>
                            <a:srgbClr val="2D2D2D"/>
                          </a:solidFill>
                          <a:latin typeface="Arial"/>
                        </a:rPr>
                        <a:t>$0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sz="1100" b="0">
                          <a:solidFill>
                            <a:srgbClr val="0D7377"/>
                          </a:solidFill>
                          <a:latin typeface="Arial"/>
                        </a:rPr>
                        <a:t>$3,450</a:t>
                      </a:r>
                    </a:p>
                  </a:txBody>
                  <a:tcPr anchor="ctr"/>
                </a:tc>
              </a:tr>
              <a:tr h="386861">
                <a:tc>
                  <a:txBody>
                    <a:bodyPr/>
                    <a:lstStyle/>
                    <a:p>
                      <a:pPr algn="l"/>
                      <a:r>
                        <a:rPr sz="1100" b="0">
                          <a:solidFill>
                            <a:srgbClr val="2D2D2D"/>
                          </a:solidFill>
                          <a:latin typeface="Arial"/>
                        </a:rPr>
                        <a:t>Electrical (wire/conduit/trench)</a:t>
                      </a:r>
                    </a:p>
                  </a:txBody>
                  <a:tcPr anchor="ctr">
                    <a:solidFill>
                      <a:srgbClr val="F5F7FA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100" b="0">
                          <a:solidFill>
                            <a:srgbClr val="2D2D2D"/>
                          </a:solidFill>
                          <a:latin typeface="Arial"/>
                        </a:rPr>
                        <a:t>$1,150</a:t>
                      </a:r>
                    </a:p>
                  </a:txBody>
                  <a:tcPr anchor="ctr">
                    <a:solidFill>
                      <a:srgbClr val="F5F7FA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100" b="0">
                          <a:solidFill>
                            <a:srgbClr val="2D2D2D"/>
                          </a:solidFill>
                          <a:latin typeface="Arial"/>
                        </a:rPr>
                        <a:t>$0</a:t>
                      </a:r>
                    </a:p>
                  </a:txBody>
                  <a:tcPr anchor="ctr">
                    <a:solidFill>
                      <a:srgbClr val="F5F7FA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100" b="0">
                          <a:solidFill>
                            <a:srgbClr val="0D7377"/>
                          </a:solidFill>
                          <a:latin typeface="Arial"/>
                        </a:rPr>
                        <a:t>$1,150</a:t>
                      </a:r>
                    </a:p>
                  </a:txBody>
                  <a:tcPr anchor="ctr">
                    <a:solidFill>
                      <a:srgbClr val="F5F7FA"/>
                    </a:solidFill>
                  </a:tcPr>
                </a:tc>
              </a:tr>
              <a:tr h="386861">
                <a:tc>
                  <a:txBody>
                    <a:bodyPr/>
                    <a:lstStyle/>
                    <a:p>
                      <a:pPr algn="l"/>
                      <a:r>
                        <a:rPr sz="1100" b="0">
                          <a:solidFill>
                            <a:srgbClr val="2D2D2D"/>
                          </a:solidFill>
                          <a:latin typeface="Arial"/>
                        </a:rPr>
                        <a:t>Permits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sz="1100" b="0">
                          <a:solidFill>
                            <a:srgbClr val="2D2D2D"/>
                          </a:solidFill>
                          <a:latin typeface="Arial"/>
                        </a:rPr>
                        <a:t>$600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sz="1100" b="0">
                          <a:solidFill>
                            <a:srgbClr val="2D2D2D"/>
                          </a:solidFill>
                          <a:latin typeface="Arial"/>
                        </a:rPr>
                        <a:t>$300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sz="1100" b="0">
                          <a:solidFill>
                            <a:srgbClr val="0D7377"/>
                          </a:solidFill>
                          <a:latin typeface="Arial"/>
                        </a:rPr>
                        <a:t>$300</a:t>
                      </a:r>
                    </a:p>
                  </a:txBody>
                  <a:tcPr anchor="ctr"/>
                </a:tc>
              </a:tr>
              <a:tr h="386861">
                <a:tc>
                  <a:txBody>
                    <a:bodyPr/>
                    <a:lstStyle/>
                    <a:p>
                      <a:pPr algn="l"/>
                      <a:r>
                        <a:rPr sz="1100" b="0">
                          <a:solidFill>
                            <a:srgbClr val="2D2D2D"/>
                          </a:solidFill>
                          <a:latin typeface="Arial"/>
                        </a:rPr>
                        <a:t>Miscellaneous</a:t>
                      </a:r>
                    </a:p>
                  </a:txBody>
                  <a:tcPr anchor="ctr">
                    <a:solidFill>
                      <a:srgbClr val="F5F7FA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100" b="0">
                          <a:solidFill>
                            <a:srgbClr val="2D2D2D"/>
                          </a:solidFill>
                          <a:latin typeface="Arial"/>
                        </a:rPr>
                        <a:t>$250</a:t>
                      </a:r>
                    </a:p>
                  </a:txBody>
                  <a:tcPr anchor="ctr">
                    <a:solidFill>
                      <a:srgbClr val="F5F7FA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100" b="0">
                          <a:solidFill>
                            <a:srgbClr val="2D2D2D"/>
                          </a:solidFill>
                          <a:latin typeface="Arial"/>
                        </a:rPr>
                        <a:t>$100</a:t>
                      </a:r>
                    </a:p>
                  </a:txBody>
                  <a:tcPr anchor="ctr">
                    <a:solidFill>
                      <a:srgbClr val="F5F7FA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100" b="0">
                          <a:solidFill>
                            <a:srgbClr val="0D7377"/>
                          </a:solidFill>
                          <a:latin typeface="Arial"/>
                        </a:rPr>
                        <a:t>$150</a:t>
                      </a:r>
                    </a:p>
                  </a:txBody>
                  <a:tcPr anchor="ctr">
                    <a:solidFill>
                      <a:srgbClr val="F5F7FA"/>
                    </a:solidFill>
                  </a:tcPr>
                </a:tc>
              </a:tr>
              <a:tr h="386861">
                <a:tc>
                  <a:txBody>
                    <a:bodyPr/>
                    <a:lstStyle/>
                    <a:p>
                      <a:pPr algn="ctr"/>
                      <a:r>
                        <a:rPr sz="1300" b="1">
                          <a:solidFill>
                            <a:srgbClr val="FFFFFF"/>
                          </a:solidFill>
                          <a:latin typeface="Arial"/>
                        </a:rPr>
                        <a:t>TOTAL</a:t>
                      </a:r>
                    </a:p>
                  </a:txBody>
                  <a:tcPr anchor="ctr">
                    <a:solidFill>
                      <a:srgbClr val="1B3A5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300" b="1">
                          <a:solidFill>
                            <a:srgbClr val="FFFFFF"/>
                          </a:solidFill>
                          <a:latin typeface="Arial"/>
                        </a:rPr>
                        <a:t>$20,550</a:t>
                      </a:r>
                    </a:p>
                  </a:txBody>
                  <a:tcPr anchor="ctr">
                    <a:solidFill>
                      <a:srgbClr val="1B3A5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300" b="1">
                          <a:solidFill>
                            <a:srgbClr val="FFFFFF"/>
                          </a:solidFill>
                          <a:latin typeface="Arial"/>
                        </a:rPr>
                        <a:t>$8,350</a:t>
                      </a:r>
                    </a:p>
                  </a:txBody>
                  <a:tcPr anchor="ctr">
                    <a:solidFill>
                      <a:srgbClr val="1B3A5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300" b="1">
                          <a:solidFill>
                            <a:srgbClr val="FFFFFF"/>
                          </a:solidFill>
                          <a:latin typeface="Arial"/>
                        </a:rPr>
                        <a:t>$12,200</a:t>
                      </a:r>
                    </a:p>
                  </a:txBody>
                  <a:tcPr anchor="ctr">
                    <a:solidFill>
                      <a:srgbClr val="1B3A5C"/>
                    </a:solidFill>
                  </a:tcPr>
                </a:tc>
              </a:tr>
              <a:tr h="386861">
                <a:tc>
                  <a:txBody>
                    <a:bodyPr/>
                    <a:lstStyle/>
                    <a:p>
                      <a:pPr algn="l"/>
                      <a:r>
                        <a:rPr sz="1000" b="0">
                          <a:solidFill>
                            <a:srgbClr val="999999"/>
                          </a:solidFill>
                          <a:latin typeface="Arial"/>
                        </a:rPr>
                        <a:t>Shared costs (foundation, permits)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sz="1000" b="0">
                          <a:solidFill>
                            <a:srgbClr val="999999"/>
                          </a:solidFill>
                          <a:latin typeface="Arial"/>
                        </a:rPr>
                        <a:t>$2,750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sz="1000" b="0">
                          <a:solidFill>
                            <a:srgbClr val="999999"/>
                          </a:solidFill>
                          <a:latin typeface="Arial"/>
                        </a:rPr>
                        <a:t>$2,750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sz="1000" b="0">
                          <a:solidFill>
                            <a:srgbClr val="999999"/>
                          </a:solidFill>
                          <a:latin typeface="Arial"/>
                        </a:rPr>
                        <a:t>$0</a:t>
                      </a:r>
                    </a:p>
                  </a:txBody>
                  <a:tcPr anchor="ctr"/>
                </a:tc>
              </a:tr>
              <a:tr h="386861">
                <a:tc>
                  <a:txBody>
                    <a:bodyPr/>
                    <a:lstStyle/>
                    <a:p>
                      <a:pPr algn="l"/>
                      <a:r>
                        <a:rPr sz="1000" b="1">
                          <a:solidFill>
                            <a:srgbClr val="CC0000"/>
                          </a:solidFill>
                          <a:latin typeface="Arial"/>
                        </a:rPr>
                        <a:t>Federal ITC (Sec 25D)</a:t>
                      </a:r>
                    </a:p>
                  </a:txBody>
                  <a:tcPr anchor="ctr"/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sz="1000" b="1">
                          <a:solidFill>
                            <a:srgbClr val="CC0000"/>
                          </a:solidFill>
                          <a:latin typeface="Arial"/>
                        </a:rPr>
                        <a:t>EXPIRED 12/31/2025</a:t>
                      </a:r>
                    </a:p>
                  </a:txBody>
                  <a:tcPr anchor="ctr"/>
                </a:tc>
                <a:tc hMerge="1">
                  <a:txBody>
                    <a:bodyPr/>
                    <a:lstStyle/>
                    <a:p/>
                  </a:txBody>
                  <a:tcPr/>
                </a:tc>
                <a:tc hMerge="1">
                  <a:txBody>
                    <a:bodyPr/>
                    <a:lstStyle/>
                    <a:p/>
                  </a:txBody>
                  <a:tcPr/>
                </a:tc>
              </a:tr>
              <a:tr h="386868">
                <a:tc>
                  <a:txBody>
                    <a:bodyPr/>
                    <a:lstStyle/>
                    <a:p/>
                  </a:txBody>
                  <a:tcPr/>
                </a:tc>
                <a:tc>
                  <a:txBody>
                    <a:bodyPr/>
                    <a:lstStyle/>
                    <a:p/>
                  </a:txBody>
                  <a:tcPr/>
                </a:tc>
                <a:tc>
                  <a:txBody>
                    <a:bodyPr/>
                    <a:lstStyle/>
                    <a:p/>
                  </a:txBody>
                  <a:tcPr/>
                </a:tc>
                <a:tc>
                  <a:txBody>
                    <a:bodyPr/>
                    <a:lstStyle/>
                    <a:p/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5F7F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3152"/>
          </a:xfrm>
          <a:prstGeom prst="rect">
            <a:avLst/>
          </a:prstGeom>
          <a:solidFill>
            <a:srgbClr val="0D737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365760"/>
            <a:ext cx="1005840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3600" b="1">
                <a:solidFill>
                  <a:srgbClr val="1B3A5C"/>
                </a:solidFill>
                <a:latin typeface="Arial"/>
              </a:defRPr>
            </a:pPr>
            <a:r>
              <a:t>Payback Analysis</a:t>
            </a:r>
          </a:p>
        </p:txBody>
      </p:sp>
      <p:sp>
        <p:nvSpPr>
          <p:cNvPr id="4" name="Rectangle 3"/>
          <p:cNvSpPr/>
          <p:nvPr/>
        </p:nvSpPr>
        <p:spPr>
          <a:xfrm>
            <a:off x="731520" y="1463040"/>
            <a:ext cx="5029200" cy="219456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1097280" y="1645920"/>
            <a:ext cx="438912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600" b="0">
                <a:solidFill>
                  <a:srgbClr val="999999"/>
                </a:solidFill>
                <a:latin typeface="Arial"/>
              </a:defRPr>
            </a:pPr>
            <a:r>
              <a:t>Full Cost Basis ($20,550)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97280" y="2103120"/>
            <a:ext cx="438912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4200" b="1">
                <a:solidFill>
                  <a:srgbClr val="CC0000"/>
                </a:solidFill>
                <a:latin typeface="Arial"/>
              </a:defRPr>
            </a:pPr>
            <a:r>
              <a:t>20.7 years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97280" y="2926080"/>
            <a:ext cx="438912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300" b="0">
                <a:solidFill>
                  <a:srgbClr val="999999"/>
                </a:solidFill>
                <a:latin typeface="Arial"/>
              </a:defRPr>
            </a:pPr>
            <a:r>
              <a:t>Exceeds component useful life</a:t>
            </a:r>
          </a:p>
        </p:txBody>
      </p:sp>
      <p:sp>
        <p:nvSpPr>
          <p:cNvPr id="8" name="Rectangle 7"/>
          <p:cNvSpPr/>
          <p:nvPr/>
        </p:nvSpPr>
        <p:spPr>
          <a:xfrm>
            <a:off x="731520" y="3931920"/>
            <a:ext cx="5029200" cy="256032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1097280" y="4114800"/>
            <a:ext cx="438912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600" b="0">
                <a:solidFill>
                  <a:srgbClr val="999999"/>
                </a:solidFill>
                <a:latin typeface="Arial"/>
              </a:defRPr>
            </a:pPr>
            <a:r>
              <a:t>Solar Premium Only ($12,200)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97280" y="4572000"/>
            <a:ext cx="438912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4800" b="1">
                <a:solidFill>
                  <a:srgbClr val="008040"/>
                </a:solidFill>
                <a:latin typeface="Arial"/>
              </a:defRPr>
            </a:pPr>
            <a:r>
              <a:t>8.2 years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097280" y="5394960"/>
            <a:ext cx="438912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400" b="0">
                <a:solidFill>
                  <a:srgbClr val="2D2D2D"/>
                </a:solidFill>
                <a:latin typeface="Arial"/>
              </a:defRPr>
            </a:pPr>
            <a:r>
              <a:t>With TOU optimization + battery arbitrage</a:t>
            </a:r>
            <a:br/>
            <a:r>
              <a:t>$1,495/yr annual value</a:t>
            </a:r>
          </a:p>
        </p:txBody>
      </p:sp>
      <p:sp>
        <p:nvSpPr>
          <p:cNvPr id="12" name="Rectangle 11"/>
          <p:cNvSpPr/>
          <p:nvPr/>
        </p:nvSpPr>
        <p:spPr>
          <a:xfrm>
            <a:off x="6400800" y="1463040"/>
            <a:ext cx="5029200" cy="50292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6675120" y="16459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800" b="1">
                <a:solidFill>
                  <a:srgbClr val="1B3A5C"/>
                </a:solidFill>
                <a:latin typeface="Arial"/>
              </a:defRPr>
            </a:pPr>
            <a:r>
              <a:t>All Scenarios</a:t>
            </a:r>
          </a:p>
        </p:txBody>
      </p:sp>
      <p:graphicFrame>
        <p:nvGraphicFramePr>
          <p:cNvPr id="14" name="Table 13"/>
          <p:cNvGraphicFramePr>
            <a:graphicFrameLocks noGrp="1"/>
          </p:cNvGraphicFramePr>
          <p:nvPr/>
        </p:nvGraphicFramePr>
        <p:xfrm>
          <a:off x="6675120" y="2286000"/>
          <a:ext cx="4572000" cy="3840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77440"/>
                <a:gridCol w="914400"/>
                <a:gridCol w="1280160"/>
              </a:tblGrid>
              <a:tr h="640080">
                <a:tc>
                  <a:txBody>
                    <a:bodyPr/>
                    <a:lstStyle/>
                    <a:p>
                      <a:pPr algn="ctr"/>
                      <a:r>
                        <a:rPr sz="1000" b="1">
                          <a:solidFill>
                            <a:srgbClr val="FFFFFF"/>
                          </a:solidFill>
                          <a:latin typeface="Arial"/>
                        </a:rPr>
                        <a:t>Scenario</a:t>
                      </a:r>
                    </a:p>
                  </a:txBody>
                  <a:tcPr anchor="ctr">
                    <a:solidFill>
                      <a:srgbClr val="1B3A5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000" b="1">
                          <a:solidFill>
                            <a:srgbClr val="FFFFFF"/>
                          </a:solidFill>
                          <a:latin typeface="Arial"/>
                        </a:rPr>
                        <a:t>$/yr</a:t>
                      </a:r>
                    </a:p>
                  </a:txBody>
                  <a:tcPr anchor="ctr">
                    <a:solidFill>
                      <a:srgbClr val="1B3A5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000" b="1">
                          <a:solidFill>
                            <a:srgbClr val="FFFFFF"/>
                          </a:solidFill>
                          <a:latin typeface="Arial"/>
                        </a:rPr>
                        <a:t>Payback</a:t>
                      </a:r>
                    </a:p>
                  </a:txBody>
                  <a:tcPr anchor="ctr">
                    <a:solidFill>
                      <a:srgbClr val="1B3A5C"/>
                    </a:solidFill>
                  </a:tcPr>
                </a:tc>
              </a:tr>
              <a:tr h="640080">
                <a:tc>
                  <a:txBody>
                    <a:bodyPr/>
                    <a:lstStyle/>
                    <a:p>
                      <a:pPr algn="l"/>
                      <a:r>
                        <a:rPr sz="1000" b="0">
                          <a:solidFill>
                            <a:srgbClr val="2D2D2D"/>
                          </a:solidFill>
                          <a:latin typeface="Arial"/>
                        </a:rPr>
                        <a:t>Full cost, TOU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sz="1000" b="0">
                          <a:solidFill>
                            <a:srgbClr val="2D2D2D"/>
                          </a:solidFill>
                          <a:latin typeface="Arial"/>
                        </a:rPr>
                        <a:t>$995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sz="1000" b="0">
                          <a:solidFill>
                            <a:srgbClr val="2D2D2D"/>
                          </a:solidFill>
                          <a:latin typeface="Arial"/>
                        </a:rPr>
                        <a:t>20.7 yr</a:t>
                      </a:r>
                    </a:p>
                  </a:txBody>
                  <a:tcPr anchor="ctr"/>
                </a:tc>
              </a:tr>
              <a:tr h="640080">
                <a:tc>
                  <a:txBody>
                    <a:bodyPr/>
                    <a:lstStyle/>
                    <a:p>
                      <a:pPr algn="l"/>
                      <a:r>
                        <a:rPr sz="1000" b="0">
                          <a:solidFill>
                            <a:srgbClr val="2D2D2D"/>
                          </a:solidFill>
                          <a:latin typeface="Arial"/>
                        </a:rPr>
                        <a:t>Full cost, Flat rate</a:t>
                      </a:r>
                    </a:p>
                  </a:txBody>
                  <a:tcPr anchor="ctr">
                    <a:solidFill>
                      <a:srgbClr val="F5F7FA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000" b="0">
                          <a:solidFill>
                            <a:srgbClr val="2D2D2D"/>
                          </a:solidFill>
                          <a:latin typeface="Arial"/>
                        </a:rPr>
                        <a:t>$964</a:t>
                      </a:r>
                    </a:p>
                  </a:txBody>
                  <a:tcPr anchor="ctr">
                    <a:solidFill>
                      <a:srgbClr val="F5F7FA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000" b="0">
                          <a:solidFill>
                            <a:srgbClr val="2D2D2D"/>
                          </a:solidFill>
                          <a:latin typeface="Arial"/>
                        </a:rPr>
                        <a:t>21.3 yr</a:t>
                      </a:r>
                    </a:p>
                  </a:txBody>
                  <a:tcPr anchor="ctr">
                    <a:solidFill>
                      <a:srgbClr val="F5F7FA"/>
                    </a:solidFill>
                  </a:tcPr>
                </a:tc>
              </a:tr>
              <a:tr h="640080">
                <a:tc>
                  <a:txBody>
                    <a:bodyPr/>
                    <a:lstStyle/>
                    <a:p>
                      <a:pPr algn="l"/>
                      <a:r>
                        <a:rPr sz="1000" b="0">
                          <a:solidFill>
                            <a:srgbClr val="2D2D2D"/>
                          </a:solidFill>
                          <a:latin typeface="Arial"/>
                        </a:rPr>
                        <a:t>Premium, TOU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sz="1000" b="0">
                          <a:solidFill>
                            <a:srgbClr val="2D2D2D"/>
                          </a:solidFill>
                          <a:latin typeface="Arial"/>
                        </a:rPr>
                        <a:t>$995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sz="1000" b="0">
                          <a:solidFill>
                            <a:srgbClr val="2D2D2D"/>
                          </a:solidFill>
                          <a:latin typeface="Arial"/>
                        </a:rPr>
                        <a:t>12.3 yr</a:t>
                      </a:r>
                    </a:p>
                  </a:txBody>
                  <a:tcPr anchor="ctr"/>
                </a:tc>
              </a:tr>
              <a:tr h="640080">
                <a:tc>
                  <a:txBody>
                    <a:bodyPr/>
                    <a:lstStyle/>
                    <a:p>
                      <a:pPr algn="l"/>
                      <a:r>
                        <a:rPr sz="1000" b="0">
                          <a:solidFill>
                            <a:srgbClr val="2D2D2D"/>
                          </a:solidFill>
                          <a:latin typeface="Arial"/>
                        </a:rPr>
                        <a:t>Premium, Flat rate</a:t>
                      </a:r>
                    </a:p>
                  </a:txBody>
                  <a:tcPr anchor="ctr">
                    <a:solidFill>
                      <a:srgbClr val="F5F7FA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000" b="0">
                          <a:solidFill>
                            <a:srgbClr val="2D2D2D"/>
                          </a:solidFill>
                          <a:latin typeface="Arial"/>
                        </a:rPr>
                        <a:t>$964</a:t>
                      </a:r>
                    </a:p>
                  </a:txBody>
                  <a:tcPr anchor="ctr">
                    <a:solidFill>
                      <a:srgbClr val="F5F7FA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000" b="0">
                          <a:solidFill>
                            <a:srgbClr val="2D2D2D"/>
                          </a:solidFill>
                          <a:latin typeface="Arial"/>
                        </a:rPr>
                        <a:t>12.7 yr</a:t>
                      </a:r>
                    </a:p>
                  </a:txBody>
                  <a:tcPr anchor="ctr">
                    <a:solidFill>
                      <a:srgbClr val="F5F7FA"/>
                    </a:solidFill>
                  </a:tcPr>
                </a:tc>
              </a:tr>
              <a:tr h="640080">
                <a:tc>
                  <a:txBody>
                    <a:bodyPr/>
                    <a:lstStyle/>
                    <a:p>
                      <a:pPr algn="l"/>
                      <a:r>
                        <a:rPr sz="1000" b="1">
                          <a:solidFill>
                            <a:srgbClr val="008040"/>
                          </a:solidFill>
                          <a:latin typeface="Arial"/>
                        </a:rPr>
                        <a:t>Premium, TOU + optim.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sz="1000" b="1">
                          <a:solidFill>
                            <a:srgbClr val="008040"/>
                          </a:solidFill>
                          <a:latin typeface="Arial"/>
                        </a:rPr>
                        <a:t>$1,495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sz="1000" b="1">
                          <a:solidFill>
                            <a:srgbClr val="008040"/>
                          </a:solidFill>
                          <a:latin typeface="Arial"/>
                        </a:rPr>
                        <a:t>8.2 yr</a:t>
                      </a:r>
                    </a:p>
                  </a:txBody>
                  <a:tcPr anchor="ctr"/>
                </a:tc>
              </a:tr>
            </a:tbl>
          </a:graphicData>
        </a:graphic>
      </p:graphicFrame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3152"/>
          </a:xfrm>
          <a:prstGeom prst="rect">
            <a:avLst/>
          </a:prstGeom>
          <a:solidFill>
            <a:srgbClr val="0D737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365760"/>
            <a:ext cx="1005840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3200" b="1">
                <a:solidFill>
                  <a:srgbClr val="1B3A5C"/>
                </a:solidFill>
                <a:latin typeface="Arial"/>
              </a:defRPr>
            </a:pPr>
            <a:r>
              <a:t>Interconnection: Line-Side Tap (Recommended)</a:t>
            </a:r>
          </a:p>
        </p:txBody>
      </p:sp>
      <p:sp>
        <p:nvSpPr>
          <p:cNvPr id="4" name="Rectangle 3"/>
          <p:cNvSpPr/>
          <p:nvPr/>
        </p:nvSpPr>
        <p:spPr>
          <a:xfrm>
            <a:off x="731520" y="1371600"/>
            <a:ext cx="6400800" cy="4846320"/>
          </a:xfrm>
          <a:prstGeom prst="rect">
            <a:avLst/>
          </a:prstGeom>
          <a:solidFill>
            <a:srgbClr val="F5F7F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1097280" y="1554480"/>
            <a:ext cx="566928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800" b="1">
                <a:solidFill>
                  <a:srgbClr val="1B3A5C"/>
                </a:solidFill>
                <a:latin typeface="Arial"/>
              </a:defRPr>
            </a:pPr>
            <a:r>
              <a:t>System Architecture</a:t>
            </a:r>
          </a:p>
        </p:txBody>
      </p:sp>
      <p:sp>
        <p:nvSpPr>
          <p:cNvPr id="6" name="Rectangle 5"/>
          <p:cNvSpPr/>
          <p:nvPr/>
        </p:nvSpPr>
        <p:spPr>
          <a:xfrm>
            <a:off x="1097280" y="2286000"/>
            <a:ext cx="2011680" cy="731520"/>
          </a:xfrm>
          <a:prstGeom prst="rect">
            <a:avLst/>
          </a:prstGeom>
          <a:solidFill>
            <a:srgbClr val="0D737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1097280" y="2331720"/>
            <a:ext cx="201168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100" b="1">
                <a:solidFill>
                  <a:srgbClr val="FFFFFF"/>
                </a:solidFill>
                <a:latin typeface="Arial"/>
              </a:defRPr>
            </a:pPr>
            <a:r>
              <a:t>Carport Array</a:t>
            </a:r>
            <a:br/>
            <a:r>
              <a:t>18x IQ8A / 7.92 kW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3200400" y="2468880"/>
            <a:ext cx="4572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2400" b="1">
                <a:solidFill>
                  <a:srgbClr val="2D2D2D"/>
                </a:solidFill>
                <a:latin typeface="Arial"/>
              </a:defRPr>
            </a:pPr>
            <a:r>
              <a:t>→</a:t>
            </a:r>
          </a:p>
        </p:txBody>
      </p:sp>
      <p:sp>
        <p:nvSpPr>
          <p:cNvPr id="9" name="Rectangle 8"/>
          <p:cNvSpPr/>
          <p:nvPr/>
        </p:nvSpPr>
        <p:spPr>
          <a:xfrm>
            <a:off x="3657600" y="2286000"/>
            <a:ext cx="1828800" cy="731520"/>
          </a:xfrm>
          <a:prstGeom prst="rect">
            <a:avLst/>
          </a:prstGeom>
          <a:solidFill>
            <a:srgbClr val="D4A84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3657600" y="2331720"/>
            <a:ext cx="18288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100" b="1">
                <a:solidFill>
                  <a:srgbClr val="1B3A5C"/>
                </a:solidFill>
                <a:latin typeface="Arial"/>
              </a:defRPr>
            </a:pPr>
            <a:r>
              <a:t>Service Entrance</a:t>
            </a:r>
            <a:br/>
            <a:r>
              <a:t>(Line-Side Tap)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577840" y="2468880"/>
            <a:ext cx="4572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2400" b="1">
                <a:solidFill>
                  <a:srgbClr val="2D2D2D"/>
                </a:solidFill>
                <a:latin typeface="Arial"/>
              </a:defRPr>
            </a:pPr>
            <a:r>
              <a:t>→</a:t>
            </a:r>
          </a:p>
        </p:txBody>
      </p:sp>
      <p:sp>
        <p:nvSpPr>
          <p:cNvPr id="12" name="Rectangle 11"/>
          <p:cNvSpPr/>
          <p:nvPr/>
        </p:nvSpPr>
        <p:spPr>
          <a:xfrm>
            <a:off x="6035040" y="2286000"/>
            <a:ext cx="822960" cy="731520"/>
          </a:xfrm>
          <a:prstGeom prst="rect">
            <a:avLst/>
          </a:prstGeom>
          <a:solidFill>
            <a:srgbClr val="99999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6035040" y="2377440"/>
            <a:ext cx="82296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200" b="1">
                <a:solidFill>
                  <a:srgbClr val="FFFFFF"/>
                </a:solidFill>
                <a:latin typeface="Arial"/>
              </a:defRPr>
            </a:pPr>
            <a:r>
              <a:t>Grid</a:t>
            </a:r>
          </a:p>
        </p:txBody>
      </p:sp>
      <p:sp>
        <p:nvSpPr>
          <p:cNvPr id="14" name="Rectangle 13"/>
          <p:cNvSpPr/>
          <p:nvPr/>
        </p:nvSpPr>
        <p:spPr>
          <a:xfrm>
            <a:off x="3657600" y="3383280"/>
            <a:ext cx="1828800" cy="731520"/>
          </a:xfrm>
          <a:prstGeom prst="rect">
            <a:avLst/>
          </a:prstGeom>
          <a:solidFill>
            <a:srgbClr val="44444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3657600" y="3429000"/>
            <a:ext cx="18288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200" b="1">
                <a:solidFill>
                  <a:srgbClr val="FFFFFF"/>
                </a:solidFill>
                <a:latin typeface="Arial"/>
              </a:defRPr>
            </a:pPr>
            <a:r>
              <a:t>Main Panel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4389120" y="3017520"/>
            <a:ext cx="4572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2000" b="1">
                <a:solidFill>
                  <a:srgbClr val="2D2D2D"/>
                </a:solidFill>
                <a:latin typeface="Arial"/>
              </a:defRPr>
            </a:pPr>
            <a:r>
              <a:t>↓</a:t>
            </a:r>
          </a:p>
        </p:txBody>
      </p:sp>
      <p:sp>
        <p:nvSpPr>
          <p:cNvPr id="17" name="Rectangle 16"/>
          <p:cNvSpPr/>
          <p:nvPr/>
        </p:nvSpPr>
        <p:spPr>
          <a:xfrm>
            <a:off x="1097280" y="4480560"/>
            <a:ext cx="2011680" cy="914400"/>
          </a:xfrm>
          <a:prstGeom prst="rect">
            <a:avLst/>
          </a:prstGeom>
          <a:solidFill>
            <a:srgbClr val="8B451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1097280" y="4526280"/>
            <a:ext cx="2011680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000" b="1">
                <a:solidFill>
                  <a:srgbClr val="FFFFFF"/>
                </a:solidFill>
                <a:latin typeface="Arial"/>
              </a:defRPr>
            </a:pPr>
            <a:r>
              <a:t>Magnum MS4024PAE</a:t>
            </a:r>
            <a:br/>
            <a:r>
              <a:t>+ EG4 Battery</a:t>
            </a:r>
            <a:br/>
            <a:r>
              <a:t>+ Roof Array (3.6 kW)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3200400" y="4663440"/>
            <a:ext cx="4572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2400" b="1">
                <a:solidFill>
                  <a:srgbClr val="2D2D2D"/>
                </a:solidFill>
                <a:latin typeface="Arial"/>
              </a:defRPr>
            </a:pPr>
            <a:r>
              <a:t>→</a:t>
            </a:r>
          </a:p>
        </p:txBody>
      </p:sp>
      <p:sp>
        <p:nvSpPr>
          <p:cNvPr id="20" name="Rectangle 19"/>
          <p:cNvSpPr/>
          <p:nvPr/>
        </p:nvSpPr>
        <p:spPr>
          <a:xfrm>
            <a:off x="3657600" y="4480560"/>
            <a:ext cx="1828800" cy="914400"/>
          </a:xfrm>
          <a:prstGeom prst="rect">
            <a:avLst/>
          </a:prstGeom>
          <a:solidFill>
            <a:srgbClr val="0066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3657600" y="4526280"/>
            <a:ext cx="1828800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000" b="1">
                <a:solidFill>
                  <a:srgbClr val="FFFFFF"/>
                </a:solidFill>
                <a:latin typeface="Arial"/>
              </a:defRPr>
            </a:pPr>
            <a:r>
              <a:t>Critical Loads</a:t>
            </a:r>
            <a:br/>
            <a:r>
              <a:t>Subpanel</a:t>
            </a:r>
            <a:br/>
            <a:r>
              <a:t>(Backup capable)</a:t>
            </a:r>
          </a:p>
        </p:txBody>
      </p:sp>
      <p:sp>
        <p:nvSpPr>
          <p:cNvPr id="22" name="Rectangle 21"/>
          <p:cNvSpPr/>
          <p:nvPr/>
        </p:nvSpPr>
        <p:spPr>
          <a:xfrm>
            <a:off x="7498079" y="1371600"/>
            <a:ext cx="3931920" cy="484632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TextBox 22"/>
          <p:cNvSpPr txBox="1"/>
          <p:nvPr/>
        </p:nvSpPr>
        <p:spPr>
          <a:xfrm>
            <a:off x="7772400" y="1554480"/>
            <a:ext cx="347472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800" b="1">
                <a:solidFill>
                  <a:srgbClr val="1B3A5C"/>
                </a:solidFill>
                <a:latin typeface="Arial"/>
              </a:defRPr>
            </a:pPr>
            <a:r>
              <a:t>Why Line-Side Tap?</a:t>
            </a:r>
          </a:p>
        </p:txBody>
      </p:sp>
      <p:sp>
        <p:nvSpPr>
          <p:cNvPr id="24" name="Rectangle 23"/>
          <p:cNvSpPr/>
          <p:nvPr/>
        </p:nvSpPr>
        <p:spPr>
          <a:xfrm>
            <a:off x="7772400" y="2194560"/>
            <a:ext cx="54864" cy="822960"/>
          </a:xfrm>
          <a:prstGeom prst="rect">
            <a:avLst/>
          </a:prstGeom>
          <a:solidFill>
            <a:srgbClr val="0D737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TextBox 24"/>
          <p:cNvSpPr txBox="1"/>
          <p:nvPr/>
        </p:nvSpPr>
        <p:spPr>
          <a:xfrm>
            <a:off x="8046720" y="2194560"/>
            <a:ext cx="301752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200" b="1">
                <a:solidFill>
                  <a:srgbClr val="1B3A5C"/>
                </a:solidFill>
                <a:latin typeface="Arial"/>
              </a:defRPr>
            </a:pPr>
            <a:r>
              <a:t>No passthrough conflict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8046720" y="2468879"/>
            <a:ext cx="301752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000" b="0">
                <a:solidFill>
                  <a:srgbClr val="2D2D2D"/>
                </a:solidFill>
                <a:latin typeface="Arial"/>
              </a:defRPr>
            </a:pPr>
            <a:r>
              <a:t>Carport bypasses Magnum entirely.</a:t>
            </a:r>
            <a:br/>
            <a:r>
              <a:t>42.5A combined &gt; 30A limit solved.</a:t>
            </a:r>
          </a:p>
        </p:txBody>
      </p:sp>
      <p:sp>
        <p:nvSpPr>
          <p:cNvPr id="27" name="Rectangle 26"/>
          <p:cNvSpPr/>
          <p:nvPr/>
        </p:nvSpPr>
        <p:spPr>
          <a:xfrm>
            <a:off x="7772400" y="3246120"/>
            <a:ext cx="54864" cy="822960"/>
          </a:xfrm>
          <a:prstGeom prst="rect">
            <a:avLst/>
          </a:prstGeom>
          <a:solidFill>
            <a:srgbClr val="0D737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TextBox 27"/>
          <p:cNvSpPr txBox="1"/>
          <p:nvPr/>
        </p:nvSpPr>
        <p:spPr>
          <a:xfrm>
            <a:off x="8046720" y="3246120"/>
            <a:ext cx="301752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200" b="1">
                <a:solidFill>
                  <a:srgbClr val="1B3A5C"/>
                </a:solidFill>
                <a:latin typeface="Arial"/>
              </a:defRPr>
            </a:pPr>
            <a:r>
              <a:t>Simplest, cheapest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8046720" y="3520439"/>
            <a:ext cx="301752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000" b="0">
                <a:solidFill>
                  <a:srgbClr val="2D2D2D"/>
                </a:solidFill>
                <a:latin typeface="Arial"/>
              </a:defRPr>
            </a:pPr>
            <a:r>
              <a:t>Fused disconnect only ($0-200).</a:t>
            </a:r>
            <a:br/>
            <a:r>
              <a:t>Most inspector-friendly option.</a:t>
            </a:r>
          </a:p>
        </p:txBody>
      </p:sp>
      <p:sp>
        <p:nvSpPr>
          <p:cNvPr id="30" name="Rectangle 29"/>
          <p:cNvSpPr/>
          <p:nvPr/>
        </p:nvSpPr>
        <p:spPr>
          <a:xfrm>
            <a:off x="7772400" y="4297679"/>
            <a:ext cx="54864" cy="822960"/>
          </a:xfrm>
          <a:prstGeom prst="rect">
            <a:avLst/>
          </a:prstGeom>
          <a:solidFill>
            <a:srgbClr val="0D737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1" name="TextBox 30"/>
          <p:cNvSpPr txBox="1"/>
          <p:nvPr/>
        </p:nvSpPr>
        <p:spPr>
          <a:xfrm>
            <a:off x="8046720" y="4297679"/>
            <a:ext cx="301752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200" b="1">
                <a:solidFill>
                  <a:srgbClr val="1B3A5C"/>
                </a:solidFill>
                <a:latin typeface="Arial"/>
              </a:defRPr>
            </a:pPr>
            <a:r>
              <a:t>Resilience trade-off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8046720" y="4571999"/>
            <a:ext cx="301752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000" b="0">
                <a:solidFill>
                  <a:srgbClr val="2D2D2D"/>
                </a:solidFill>
                <a:latin typeface="Arial"/>
              </a:defRPr>
            </a:pPr>
            <a:r>
              <a:t>Carport is dead during outages.</a:t>
            </a:r>
            <a:br/>
            <a:r>
              <a:t>Roof array + battery still works.</a:t>
            </a:r>
          </a:p>
        </p:txBody>
      </p:sp>
      <p:sp>
        <p:nvSpPr>
          <p:cNvPr id="33" name="Rectangle 32"/>
          <p:cNvSpPr/>
          <p:nvPr/>
        </p:nvSpPr>
        <p:spPr>
          <a:xfrm>
            <a:off x="7772400" y="5349240"/>
            <a:ext cx="54864" cy="822960"/>
          </a:xfrm>
          <a:prstGeom prst="rect">
            <a:avLst/>
          </a:prstGeom>
          <a:solidFill>
            <a:srgbClr val="0D737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4" name="TextBox 33"/>
          <p:cNvSpPr txBox="1"/>
          <p:nvPr/>
        </p:nvSpPr>
        <p:spPr>
          <a:xfrm>
            <a:off x="8046720" y="5349240"/>
            <a:ext cx="301752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200" b="1">
                <a:solidFill>
                  <a:srgbClr val="1B3A5C"/>
                </a:solidFill>
                <a:latin typeface="Arial"/>
              </a:defRPr>
            </a:pPr>
            <a:r>
              <a:t>Future-proof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8046720" y="5623559"/>
            <a:ext cx="301752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000" b="0">
                <a:solidFill>
                  <a:srgbClr val="2D2D2D"/>
                </a:solidFill>
                <a:latin typeface="Arial"/>
              </a:defRPr>
            </a:pPr>
            <a:r>
              <a:t>Add IQ System Controller later</a:t>
            </a:r>
            <a:br/>
            <a:r>
              <a:t>($1,500-2,000) if needed.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3152"/>
          </a:xfrm>
          <a:prstGeom prst="rect">
            <a:avLst/>
          </a:prstGeom>
          <a:solidFill>
            <a:srgbClr val="0D737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365760"/>
            <a:ext cx="1005840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3200" b="1">
                <a:solidFill>
                  <a:srgbClr val="1B3A5C"/>
                </a:solidFill>
                <a:latin typeface="Arial"/>
              </a:defRPr>
            </a:pPr>
            <a:r>
              <a:t>TOU Optimization: Free Money (No Capital Required)</a:t>
            </a:r>
          </a:p>
        </p:txBody>
      </p:sp>
      <p:sp>
        <p:nvSpPr>
          <p:cNvPr id="4" name="Rectangle 3"/>
          <p:cNvSpPr/>
          <p:nvPr/>
        </p:nvSpPr>
        <p:spPr>
          <a:xfrm>
            <a:off x="731520" y="1371600"/>
            <a:ext cx="4114800" cy="2286000"/>
          </a:xfrm>
          <a:prstGeom prst="rect">
            <a:avLst/>
          </a:prstGeom>
          <a:solidFill>
            <a:srgbClr val="E0F0F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914400" y="1554480"/>
            <a:ext cx="3749039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600" b="0">
                <a:solidFill>
                  <a:srgbClr val="0D7377"/>
                </a:solidFill>
                <a:latin typeface="Arial"/>
              </a:defRPr>
            </a:pPr>
            <a:r>
              <a:t>Immediate Annual Savings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14400" y="2011680"/>
            <a:ext cx="3749039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4800" b="1">
                <a:solidFill>
                  <a:srgbClr val="0D7377"/>
                </a:solidFill>
                <a:latin typeface="Arial"/>
              </a:defRPr>
            </a:pPr>
            <a:r>
              <a:t>$350 - $500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914400" y="2926080"/>
            <a:ext cx="3749039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400" b="0">
                <a:solidFill>
                  <a:srgbClr val="2D2D2D"/>
                </a:solidFill>
                <a:latin typeface="Arial"/>
              </a:defRPr>
            </a:pPr>
            <a:r>
              <a:t>Available today, no carport needed</a:t>
            </a:r>
          </a:p>
        </p:txBody>
      </p:sp>
      <p:graphicFrame>
        <p:nvGraphicFramePr>
          <p:cNvPr id="8" name="Table 7"/>
          <p:cNvGraphicFramePr>
            <a:graphicFrameLocks noGrp="1"/>
          </p:cNvGraphicFramePr>
          <p:nvPr/>
        </p:nvGraphicFramePr>
        <p:xfrm>
          <a:off x="5303520" y="1371600"/>
          <a:ext cx="6126480" cy="2286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474720"/>
                <a:gridCol w="1280160"/>
                <a:gridCol w="1371600"/>
              </a:tblGrid>
              <a:tr h="457200">
                <a:tc>
                  <a:txBody>
                    <a:bodyPr/>
                    <a:lstStyle/>
                    <a:p>
                      <a:pPr algn="ctr"/>
                      <a:r>
                        <a:rPr sz="1000" b="1">
                          <a:solidFill>
                            <a:srgbClr val="FFFFFF"/>
                          </a:solidFill>
                          <a:latin typeface="Arial"/>
                        </a:rPr>
                        <a:t>Action</a:t>
                      </a:r>
                    </a:p>
                  </a:txBody>
                  <a:tcPr anchor="ctr">
                    <a:solidFill>
                      <a:srgbClr val="1B3A5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000" b="1">
                          <a:solidFill>
                            <a:srgbClr val="FFFFFF"/>
                          </a:solidFill>
                          <a:latin typeface="Arial"/>
                        </a:rPr>
                        <a:t>Savings/yr</a:t>
                      </a:r>
                    </a:p>
                  </a:txBody>
                  <a:tcPr anchor="ctr">
                    <a:solidFill>
                      <a:srgbClr val="1B3A5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000" b="1">
                          <a:solidFill>
                            <a:srgbClr val="FFFFFF"/>
                          </a:solidFill>
                          <a:latin typeface="Arial"/>
                        </a:rPr>
                        <a:t>Cost</a:t>
                      </a:r>
                    </a:p>
                  </a:txBody>
                  <a:tcPr anchor="ctr">
                    <a:solidFill>
                      <a:srgbClr val="1B3A5C"/>
                    </a:solidFill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algn="l"/>
                      <a:r>
                        <a:rPr sz="1000" b="0">
                          <a:solidFill>
                            <a:srgbClr val="2D2D2D"/>
                          </a:solidFill>
                          <a:latin typeface="Arial"/>
                        </a:rPr>
                        <a:t>EV charging timer (after 9 PM)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sz="1000" b="0">
                          <a:solidFill>
                            <a:srgbClr val="008040"/>
                          </a:solidFill>
                          <a:latin typeface="Arial"/>
                        </a:rPr>
                        <a:t>$100-200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sz="1000" b="0">
                          <a:solidFill>
                            <a:srgbClr val="2D2D2D"/>
                          </a:solidFill>
                          <a:latin typeface="Arial"/>
                        </a:rPr>
                        <a:t>$30-50</a:t>
                      </a:r>
                    </a:p>
                  </a:txBody>
                  <a:tcPr anchor="ctr"/>
                </a:tc>
              </a:tr>
              <a:tr h="457200">
                <a:tc>
                  <a:txBody>
                    <a:bodyPr/>
                    <a:lstStyle/>
                    <a:p>
                      <a:pPr algn="l"/>
                      <a:r>
                        <a:rPr sz="1000" b="0">
                          <a:solidFill>
                            <a:srgbClr val="2D2D2D"/>
                          </a:solidFill>
                          <a:latin typeface="Arial"/>
                        </a:rPr>
                        <a:t>Battery arbitrage (Magnum program)</a:t>
                      </a:r>
                    </a:p>
                  </a:txBody>
                  <a:tcPr anchor="ctr">
                    <a:solidFill>
                      <a:srgbClr val="F5F7FA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000" b="0">
                          <a:solidFill>
                            <a:srgbClr val="008040"/>
                          </a:solidFill>
                          <a:latin typeface="Arial"/>
                        </a:rPr>
                        <a:t>$530</a:t>
                      </a:r>
                    </a:p>
                  </a:txBody>
                  <a:tcPr anchor="ctr">
                    <a:solidFill>
                      <a:srgbClr val="F5F7FA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000" b="0">
                          <a:solidFill>
                            <a:srgbClr val="2D2D2D"/>
                          </a:solidFill>
                          <a:latin typeface="Arial"/>
                        </a:rPr>
                        <a:t>$0</a:t>
                      </a:r>
                    </a:p>
                  </a:txBody>
                  <a:tcPr anchor="ctr">
                    <a:solidFill>
                      <a:srgbClr val="F5F7FA"/>
                    </a:solidFill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algn="l"/>
                      <a:r>
                        <a:rPr sz="1000" b="0">
                          <a:solidFill>
                            <a:srgbClr val="2D2D2D"/>
                          </a:solidFill>
                          <a:latin typeface="Arial"/>
                        </a:rPr>
                        <a:t>Hot tub pre-heat before 5 PM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sz="1000" b="0">
                          <a:solidFill>
                            <a:srgbClr val="008040"/>
                          </a:solidFill>
                          <a:latin typeface="Arial"/>
                        </a:rPr>
                        <a:t>$50-100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sz="1000" b="0">
                          <a:solidFill>
                            <a:srgbClr val="2D2D2D"/>
                          </a:solidFill>
                          <a:latin typeface="Arial"/>
                        </a:rPr>
                        <a:t>$0</a:t>
                      </a:r>
                    </a:p>
                  </a:txBody>
                  <a:tcPr anchor="ctr"/>
                </a:tc>
              </a:tr>
              <a:tr h="457200">
                <a:tc>
                  <a:txBody>
                    <a:bodyPr/>
                    <a:lstStyle/>
                    <a:p>
                      <a:pPr algn="l"/>
                      <a:r>
                        <a:rPr sz="1000" b="0">
                          <a:solidFill>
                            <a:srgbClr val="2D2D2D"/>
                          </a:solidFill>
                          <a:latin typeface="Arial"/>
                        </a:rPr>
                        <a:t>Thermostat pre-conditioning</a:t>
                      </a:r>
                    </a:p>
                  </a:txBody>
                  <a:tcPr anchor="ctr">
                    <a:solidFill>
                      <a:srgbClr val="F5F7FA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000" b="0">
                          <a:solidFill>
                            <a:srgbClr val="008040"/>
                          </a:solidFill>
                          <a:latin typeface="Arial"/>
                        </a:rPr>
                        <a:t>$50-100</a:t>
                      </a:r>
                    </a:p>
                  </a:txBody>
                  <a:tcPr anchor="ctr">
                    <a:solidFill>
                      <a:srgbClr val="F5F7FA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000" b="0">
                          <a:solidFill>
                            <a:srgbClr val="2D2D2D"/>
                          </a:solidFill>
                          <a:latin typeface="Arial"/>
                        </a:rPr>
                        <a:t>$0</a:t>
                      </a:r>
                    </a:p>
                  </a:txBody>
                  <a:tcPr anchor="ctr">
                    <a:solidFill>
                      <a:srgbClr val="F5F7FA"/>
                    </a:solidFill>
                  </a:tcPr>
                </a:tc>
              </a:tr>
            </a:tbl>
          </a:graphicData>
        </a:graphic>
      </p:graphicFrame>
      <p:sp>
        <p:nvSpPr>
          <p:cNvPr id="9" name="Rectangle 8"/>
          <p:cNvSpPr/>
          <p:nvPr/>
        </p:nvSpPr>
        <p:spPr>
          <a:xfrm>
            <a:off x="731520" y="4114800"/>
            <a:ext cx="10698480" cy="2286000"/>
          </a:xfrm>
          <a:prstGeom prst="rect">
            <a:avLst/>
          </a:prstGeom>
          <a:solidFill>
            <a:srgbClr val="F5F7F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1097280" y="4297680"/>
            <a:ext cx="45720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800" b="1">
                <a:solidFill>
                  <a:srgbClr val="1B3A5C"/>
                </a:solidFill>
                <a:latin typeface="Arial"/>
              </a:defRPr>
            </a:pPr>
            <a:r>
              <a:t>Battery Arbitrage: How It Works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097280" y="4754880"/>
            <a:ext cx="4572000" cy="1371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Bef>
                <a:spcPts val="0"/>
              </a:spcBef>
              <a:spcAft>
                <a:spcPts val="800"/>
              </a:spcAft>
            </a:pPr>
            <a:r>
              <a:rPr sz="1200" b="0">
                <a:solidFill>
                  <a:srgbClr val="2D2D2D"/>
                </a:solidFill>
                <a:latin typeface="Arial"/>
              </a:rPr>
              <a:t>Charge battery from solar/grid during off-peak (6.8 - 7.9¢/kWh)</a:t>
            </a:r>
          </a:p>
          <a:p/>
          <a:p>
            <a:pPr algn="l">
              <a:spcBef>
                <a:spcPts val="0"/>
              </a:spcBef>
              <a:spcAft>
                <a:spcPts val="800"/>
              </a:spcAft>
            </a:pPr>
            <a:r>
              <a:rPr sz="1200" b="0">
                <a:solidFill>
                  <a:srgbClr val="2D2D2D"/>
                </a:solidFill>
                <a:latin typeface="Arial"/>
              </a:rPr>
              <a:t>Discharge during on-peak 5-9 PM (18.3 - 21.3¢/kWh)</a:t>
            </a:r>
          </a:p>
          <a:p/>
          <a:p>
            <a:pPr algn="l">
              <a:spcBef>
                <a:spcPts val="0"/>
              </a:spcBef>
              <a:spcAft>
                <a:spcPts val="800"/>
              </a:spcAft>
            </a:pPr>
            <a:r>
              <a:rPr sz="1200" b="1">
                <a:solidFill>
                  <a:srgbClr val="0D7377"/>
                </a:solidFill>
                <a:latin typeface="Arial"/>
              </a:rPr>
              <a:t>Spread: 11.5 - 13.4¢/kWh × 12 kWh/day = $1.38-1.61/day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400800" y="4572000"/>
            <a:ext cx="45720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400" b="1">
                <a:solidFill>
                  <a:srgbClr val="1B3A5C"/>
                </a:solidFill>
                <a:latin typeface="Arial"/>
              </a:defRPr>
            </a:pPr>
            <a:r>
              <a:t>Annual Breakdown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400800" y="5029200"/>
            <a:ext cx="457200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Bef>
                <a:spcPts val="0"/>
              </a:spcBef>
              <a:spcAft>
                <a:spcPts val="800"/>
              </a:spcAft>
            </a:pPr>
            <a:r>
              <a:rPr sz="1200" b="0">
                <a:solidFill>
                  <a:srgbClr val="2D2D2D"/>
                </a:solidFill>
                <a:latin typeface="Arial"/>
              </a:rPr>
              <a:t>Summer (122 days): $196</a:t>
            </a:r>
          </a:p>
          <a:p/>
          <a:p>
            <a:pPr algn="l">
              <a:spcBef>
                <a:spcPts val="0"/>
              </a:spcBef>
              <a:spcAft>
                <a:spcPts val="800"/>
              </a:spcAft>
            </a:pPr>
            <a:r>
              <a:rPr sz="1200" b="0">
                <a:solidFill>
                  <a:srgbClr val="2D2D2D"/>
                </a:solidFill>
                <a:latin typeface="Arial"/>
              </a:rPr>
              <a:t>Winter (243 days): $335</a:t>
            </a:r>
          </a:p>
          <a:p/>
          <a:p>
            <a:pPr algn="l">
              <a:spcBef>
                <a:spcPts val="0"/>
              </a:spcBef>
              <a:spcAft>
                <a:spcPts val="800"/>
              </a:spcAft>
            </a:pPr>
            <a:r>
              <a:rPr sz="1400" b="1">
                <a:solidFill>
                  <a:srgbClr val="008040"/>
                </a:solidFill>
                <a:latin typeface="Arial"/>
              </a:rPr>
              <a:t>Total: $531/year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B3A5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3152"/>
          </a:xfrm>
          <a:prstGeom prst="rect">
            <a:avLst/>
          </a:prstGeom>
          <a:solidFill>
            <a:srgbClr val="D4A84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457200"/>
            <a:ext cx="1005840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4000" b="1">
                <a:solidFill>
                  <a:srgbClr val="FFFFFF"/>
                </a:solidFill>
                <a:latin typeface="Arial"/>
              </a:defRPr>
            </a:pPr>
            <a:r>
              <a:t>Recommendation</a:t>
            </a:r>
          </a:p>
        </p:txBody>
      </p:sp>
      <p:sp>
        <p:nvSpPr>
          <p:cNvPr id="4" name="Rectangle 3"/>
          <p:cNvSpPr/>
          <p:nvPr/>
        </p:nvSpPr>
        <p:spPr>
          <a:xfrm>
            <a:off x="731520" y="1463040"/>
            <a:ext cx="10698480" cy="1097280"/>
          </a:xfrm>
          <a:prstGeom prst="rect">
            <a:avLst/>
          </a:prstGeom>
          <a:solidFill>
            <a:srgbClr val="0D737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1097280" y="155448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3600" b="1">
                <a:solidFill>
                  <a:srgbClr val="FFFFFF"/>
                </a:solidFill>
                <a:latin typeface="Arial"/>
              </a:defRPr>
            </a:pPr>
            <a:r>
              <a:t>BUILD THE SOLAR CARPORT</a:t>
            </a:r>
          </a:p>
        </p:txBody>
      </p:sp>
      <p:sp>
        <p:nvSpPr>
          <p:cNvPr id="6" name="Rectangle 5"/>
          <p:cNvSpPr/>
          <p:nvPr/>
        </p:nvSpPr>
        <p:spPr>
          <a:xfrm>
            <a:off x="731520" y="2926080"/>
            <a:ext cx="3474720" cy="3474720"/>
          </a:xfrm>
          <a:prstGeom prst="rect">
            <a:avLst/>
          </a:prstGeom>
          <a:solidFill>
            <a:srgbClr val="244A6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914400" y="3017520"/>
            <a:ext cx="310896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600" b="1">
                <a:solidFill>
                  <a:srgbClr val="D4A843"/>
                </a:solidFill>
                <a:latin typeface="Arial"/>
              </a:defRPr>
            </a:pPr>
            <a:r>
              <a:t>Configuration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914400" y="3474720"/>
            <a:ext cx="3108960" cy="2743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100" b="0">
                <a:solidFill>
                  <a:srgbClr val="FFFFFF"/>
                </a:solidFill>
                <a:latin typeface="Arial"/>
              </a:rPr>
              <a:t>ChikoUSA Maximo 185</a:t>
            </a:r>
          </a:p>
          <a:p/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100" b="0">
                <a:solidFill>
                  <a:srgbClr val="FFFFFF"/>
                </a:solidFill>
                <a:latin typeface="Arial"/>
              </a:rPr>
              <a:t>18x 440W panels (new)</a:t>
            </a:r>
          </a:p>
          <a:p/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100" b="0">
                <a:solidFill>
                  <a:srgbClr val="FFFFFF"/>
                </a:solidFill>
                <a:latin typeface="Arial"/>
              </a:rPr>
              <a:t>18x IQ8A microinverters (new)</a:t>
            </a:r>
          </a:p>
          <a:p/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100" b="0">
                <a:solidFill>
                  <a:srgbClr val="FFFFFF"/>
                </a:solidFill>
                <a:latin typeface="Arial"/>
              </a:rPr>
              <a:t>5° fixed tilt, south-facing</a:t>
            </a:r>
          </a:p>
          <a:p/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100" b="0">
                <a:solidFill>
                  <a:srgbClr val="FFFFFF"/>
                </a:solidFill>
                <a:latin typeface="Arial"/>
              </a:rPr>
              <a:t>Line-side tap interconnection</a:t>
            </a:r>
          </a:p>
          <a:p/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100" b="0">
                <a:solidFill>
                  <a:srgbClr val="FFFFFF"/>
                </a:solidFill>
                <a:latin typeface="Arial"/>
              </a:rPr>
              <a:t>Underground conduit</a:t>
            </a:r>
          </a:p>
          <a:p/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100" b="0">
                <a:solidFill>
                  <a:srgbClr val="FFFFFF"/>
                </a:solidFill>
                <a:latin typeface="Arial"/>
              </a:rPr>
              <a:t>DIY foundation + installation</a:t>
            </a:r>
          </a:p>
        </p:txBody>
      </p:sp>
      <p:sp>
        <p:nvSpPr>
          <p:cNvPr id="9" name="Rectangle 8"/>
          <p:cNvSpPr/>
          <p:nvPr/>
        </p:nvSpPr>
        <p:spPr>
          <a:xfrm>
            <a:off x="4480559" y="2926080"/>
            <a:ext cx="3474720" cy="3474720"/>
          </a:xfrm>
          <a:prstGeom prst="rect">
            <a:avLst/>
          </a:prstGeom>
          <a:solidFill>
            <a:srgbClr val="244A6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4663439" y="3017520"/>
            <a:ext cx="310896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600" b="1">
                <a:solidFill>
                  <a:srgbClr val="D4A843"/>
                </a:solidFill>
                <a:latin typeface="Arial"/>
              </a:defRPr>
            </a:pPr>
            <a:r>
              <a:t>Economics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663439" y="3474720"/>
            <a:ext cx="3108960" cy="2743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100" b="0">
                <a:solidFill>
                  <a:srgbClr val="FFFFFF"/>
                </a:solidFill>
                <a:latin typeface="Arial"/>
              </a:rPr>
              <a:t>Total cost: $20,550</a:t>
            </a:r>
          </a:p>
          <a:p/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100" b="0">
                <a:solidFill>
                  <a:srgbClr val="FFFFFF"/>
                </a:solidFill>
                <a:latin typeface="Arial"/>
              </a:rPr>
              <a:t>Non-solar baseline: $8,350</a:t>
            </a:r>
          </a:p>
          <a:p/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100" b="0">
                <a:solidFill>
                  <a:srgbClr val="FFFFFF"/>
                </a:solidFill>
                <a:latin typeface="Arial"/>
              </a:rPr>
              <a:t>Solar premium: $12,200</a:t>
            </a:r>
          </a:p>
          <a:p/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100" b="0">
                <a:solidFill>
                  <a:srgbClr val="FFFFFF"/>
                </a:solidFill>
                <a:latin typeface="Arial"/>
              </a:rPr>
              <a:t>Annual value: $995-$1,495</a:t>
            </a:r>
          </a:p>
          <a:p/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100" b="0">
                <a:solidFill>
                  <a:srgbClr val="FFFFFF"/>
                </a:solidFill>
                <a:latin typeface="Arial"/>
              </a:rPr>
              <a:t>Premium payback: 8-12 years</a:t>
            </a:r>
          </a:p>
          <a:p/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100" b="0">
                <a:solidFill>
                  <a:srgbClr val="FFFFFF"/>
                </a:solidFill>
                <a:latin typeface="Arial"/>
              </a:rPr>
              <a:t>25-year NPV: Positive @ 5%</a:t>
            </a:r>
          </a:p>
          <a:p/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100" b="0">
                <a:solidFill>
                  <a:srgbClr val="FFFFFF"/>
                </a:solidFill>
                <a:latin typeface="Arial"/>
              </a:rPr>
              <a:t>Rate escalation improves yearly</a:t>
            </a:r>
          </a:p>
        </p:txBody>
      </p:sp>
      <p:sp>
        <p:nvSpPr>
          <p:cNvPr id="12" name="Rectangle 11"/>
          <p:cNvSpPr/>
          <p:nvPr/>
        </p:nvSpPr>
        <p:spPr>
          <a:xfrm>
            <a:off x="8229600" y="2926080"/>
            <a:ext cx="3474720" cy="3474720"/>
          </a:xfrm>
          <a:prstGeom prst="rect">
            <a:avLst/>
          </a:prstGeom>
          <a:solidFill>
            <a:srgbClr val="244A6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8412480" y="3017520"/>
            <a:ext cx="310896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600" b="1">
                <a:solidFill>
                  <a:srgbClr val="D4A843"/>
                </a:solidFill>
                <a:latin typeface="Arial"/>
              </a:defRPr>
            </a:pPr>
            <a:r>
              <a:t>Next Steps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8412480" y="3474720"/>
            <a:ext cx="3108960" cy="2743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100" b="0">
                <a:solidFill>
                  <a:srgbClr val="FFFFFF"/>
                </a:solidFill>
                <a:latin typeface="Arial"/>
              </a:rPr>
              <a:t>1. Implement TOU optimization NOW</a:t>
            </a:r>
          </a:p>
          <a:p/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100" b="0">
                <a:solidFill>
                  <a:srgbClr val="FFFFFF"/>
                </a:solidFill>
                <a:latin typeface="Arial"/>
              </a:rPr>
              <a:t>2. Call JeffCo Planning (303-271-8700)</a:t>
            </a:r>
          </a:p>
          <a:p/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100" b="0">
                <a:solidFill>
                  <a:srgbClr val="FFFFFF"/>
                </a:solidFill>
                <a:latin typeface="Arial"/>
              </a:rPr>
              <a:t>3. Call ChikoUSA (1-800-948-5390)</a:t>
            </a:r>
          </a:p>
          <a:p/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100" b="0">
                <a:solidFill>
                  <a:srgbClr val="FFFFFF"/>
                </a:solidFill>
                <a:latin typeface="Arial"/>
              </a:rPr>
              <a:t>4. Get foundation quotes</a:t>
            </a:r>
          </a:p>
          <a:p/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100" b="0">
                <a:solidFill>
                  <a:srgbClr val="FFFFFF"/>
                </a:solidFill>
                <a:latin typeface="Arial"/>
              </a:rPr>
              <a:t>5. Order equipment</a:t>
            </a:r>
          </a:p>
          <a:p/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100" b="0">
                <a:solidFill>
                  <a:srgbClr val="FFFFFF"/>
                </a:solidFill>
                <a:latin typeface="Arial"/>
              </a:rPr>
              <a:t>6. Engage CO PE engineer</a:t>
            </a:r>
          </a:p>
          <a:p/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100" b="0">
                <a:solidFill>
                  <a:srgbClr val="FFFFFF"/>
                </a:solidFill>
                <a:latin typeface="Arial"/>
              </a:rPr>
              <a:t>7. Submit permits</a:t>
            </a:r>
          </a:p>
        </p:txBody>
      </p:sp>
      <p:sp>
        <p:nvSpPr>
          <p:cNvPr id="15" name="Rectangle 14"/>
          <p:cNvSpPr/>
          <p:nvPr/>
        </p:nvSpPr>
        <p:spPr>
          <a:xfrm>
            <a:off x="0" y="6784848"/>
            <a:ext cx="12191695" cy="73152"/>
          </a:xfrm>
          <a:prstGeom prst="rect">
            <a:avLst/>
          </a:prstGeom>
          <a:solidFill>
            <a:srgbClr val="D4A84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