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6459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Arial"/>
              </a:defRPr>
            </a:pPr>
            <a:r>
              <a:t>Solar Carport Feasibility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D4A843"/>
                </a:solidFill>
                <a:latin typeface="Arial"/>
              </a:defRPr>
            </a:pPr>
            <a:r>
              <a:t>27424 Pine Valley Dr  |  Evergreen, CO 80439  |  7,500 ft Elevation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11480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Arial"/>
              </a:defRPr>
            </a:pPr>
            <a:r>
              <a:t>Solar Carport vs. Non-Solar Carport  |  Technical &amp; Economic Assessment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69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99999"/>
                </a:solidFill>
                <a:latin typeface="Arial"/>
              </a:defRPr>
            </a:pPr>
            <a:r>
              <a:t>February 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D4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B3A5C"/>
                </a:solidFill>
                <a:latin typeface="Arial"/>
              </a:defRPr>
            </a:pPr>
            <a:r>
              <a:t>The Key Insight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5029200" cy="4754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6459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B3A5C"/>
                </a:solidFill>
                <a:latin typeface="Arial"/>
              </a:defRPr>
            </a:pPr>
            <a:r>
              <a:t>Non-Solar Carport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286000"/>
            <a:ext cx="4389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CC0000"/>
                </a:solidFill>
                <a:latin typeface="Arial"/>
              </a:defRPr>
            </a:pPr>
            <a:r>
              <a:t>$8,350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3108960"/>
            <a:ext cx="4389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2D2D2D"/>
                </a:solidFill>
                <a:latin typeface="Arial"/>
              </a:rPr>
              <a:t>Total cost with zero financial return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400" b="0">
                <a:solidFill>
                  <a:srgbClr val="999999"/>
                </a:solidFill>
                <a:latin typeface="Arial"/>
              </a:rPr>
              <a:t>Covered parking only</a:t>
            </a:r>
          </a:p>
          <a:p/>
          <a:p>
            <a:pPr algn="l">
              <a:spcBef>
                <a:spcPts val="1600"/>
              </a:spcBef>
              <a:spcAft>
                <a:spcPts val="800"/>
              </a:spcAft>
            </a:pPr>
            <a:r>
              <a:rPr sz="1800" b="1">
                <a:solidFill>
                  <a:srgbClr val="CC0000"/>
                </a:solidFill>
                <a:latin typeface="Arial"/>
              </a:rPr>
              <a:t>Payback: Never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029200" cy="4754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766560" y="16459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B3A5C"/>
                </a:solidFill>
                <a:latin typeface="Arial"/>
              </a:defRPr>
            </a:pPr>
            <a:r>
              <a:t>Solar Carport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66560" y="2286000"/>
            <a:ext cx="4389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D7377"/>
                </a:solidFill>
                <a:latin typeface="Arial"/>
              </a:defRPr>
            </a:pPr>
            <a:r>
              <a:t>$20,550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3108960"/>
            <a:ext cx="438912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1">
                <a:solidFill>
                  <a:srgbClr val="2D2D2D"/>
                </a:solidFill>
                <a:latin typeface="Arial"/>
              </a:rPr>
              <a:t>Solar premium over non-solar: $12,200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400" b="0">
                <a:solidFill>
                  <a:srgbClr val="2D2D2D"/>
                </a:solidFill>
                <a:latin typeface="Arial"/>
              </a:rPr>
              <a:t>Generates $995 - $1,495/yr in electricity value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400" b="0">
                <a:solidFill>
                  <a:srgbClr val="999999"/>
                </a:solidFill>
                <a:latin typeface="Arial"/>
              </a:rPr>
              <a:t>Covered parking + energy production</a:t>
            </a:r>
          </a:p>
          <a:p/>
          <a:p>
            <a:pPr algn="l">
              <a:spcBef>
                <a:spcPts val="1600"/>
              </a:spcBef>
              <a:spcAft>
                <a:spcPts val="800"/>
              </a:spcAft>
            </a:pPr>
            <a:r>
              <a:rPr sz="1800" b="1">
                <a:solidFill>
                  <a:srgbClr val="008040"/>
                </a:solidFill>
                <a:latin typeface="Arial"/>
              </a:rPr>
              <a:t>Premium Payback: 8 - 12 years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B3A5C"/>
                </a:solidFill>
                <a:latin typeface="Arial"/>
              </a:defRPr>
            </a:pPr>
            <a:r>
              <a:t>Site Conditions: Evergreen, CO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2560320" cy="4572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63040"/>
            <a:ext cx="2560320" cy="54864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82880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D7377"/>
                </a:solidFill>
                <a:latin typeface="Arial"/>
              </a:defRPr>
            </a:pPr>
            <a:r>
              <a:t>60 PSF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651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B3A5C"/>
                </a:solidFill>
                <a:latin typeface="Arial"/>
              </a:defRPr>
            </a:pPr>
            <a:r>
              <a:t>Snow Load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91840"/>
            <a:ext cx="21945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2D2D2D"/>
                </a:solidFill>
                <a:latin typeface="Arial"/>
              </a:defRPr>
            </a:pPr>
            <a:r>
              <a:t>Ground snow load per</a:t>
            </a:r>
            <a:br/>
            <a:r>
              <a:t>ASCE 7-10. Exceeds most</a:t>
            </a:r>
            <a:br/>
            <a:r>
              <a:t>residential carport ratings.</a:t>
            </a:r>
          </a:p>
        </p:txBody>
      </p:sp>
      <p:sp>
        <p:nvSpPr>
          <p:cNvPr id="9" name="Rectangle 8"/>
          <p:cNvSpPr/>
          <p:nvPr/>
        </p:nvSpPr>
        <p:spPr>
          <a:xfrm>
            <a:off x="3566160" y="1463040"/>
            <a:ext cx="2560320" cy="4572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566160" y="1463040"/>
            <a:ext cx="2560320" cy="54864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49040" y="182880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D7377"/>
                </a:solidFill>
                <a:latin typeface="Arial"/>
              </a:defRPr>
            </a:pPr>
            <a:r>
              <a:t>110 MPH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40" y="2651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B3A5C"/>
                </a:solidFill>
                <a:latin typeface="Arial"/>
              </a:defRPr>
            </a:pPr>
            <a:r>
              <a:t>Wind Speed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49040" y="3291840"/>
            <a:ext cx="21945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2D2D2D"/>
                </a:solidFill>
                <a:latin typeface="Arial"/>
              </a:defRPr>
            </a:pPr>
            <a:r>
              <a:t>3-second gust design.</a:t>
            </a:r>
            <a:br/>
            <a:r>
              <a:t>Exposure B, Risk Cat II.</a:t>
            </a:r>
            <a:br/>
            <a:r>
              <a:t>Narrows structure options.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0" y="1463040"/>
            <a:ext cx="2560320" cy="4572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400800" y="1463040"/>
            <a:ext cx="2560320" cy="54864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0" y="182880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D7377"/>
                </a:solidFill>
                <a:latin typeface="Arial"/>
              </a:defRPr>
            </a:pPr>
            <a:r>
              <a:t>36"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651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B3A5C"/>
                </a:solidFill>
                <a:latin typeface="Arial"/>
              </a:defRPr>
            </a:pPr>
            <a:r>
              <a:t>Frost Depth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291840"/>
            <a:ext cx="21945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2D2D2D"/>
                </a:solidFill>
                <a:latin typeface="Arial"/>
              </a:defRPr>
            </a:pPr>
            <a:r>
              <a:t>Rocky decomposed granite.</a:t>
            </a:r>
            <a:br/>
            <a:r>
              <a:t>Drilled piers required.</a:t>
            </a:r>
            <a:br/>
            <a:r>
              <a:t>No standard post holes.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5440" y="1463040"/>
            <a:ext cx="2560320" cy="4572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9235440" y="1463040"/>
            <a:ext cx="2560320" cy="54864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418320" y="1828800"/>
            <a:ext cx="21945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0D7377"/>
                </a:solidFill>
                <a:latin typeface="Arial"/>
              </a:defRPr>
            </a:pPr>
            <a:r>
              <a:t>7,500 ft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18320" y="2651760"/>
            <a:ext cx="21945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1B3A5C"/>
                </a:solidFill>
                <a:latin typeface="Arial"/>
              </a:defRPr>
            </a:pPr>
            <a:r>
              <a:t>Elevation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3291840"/>
            <a:ext cx="21945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2D2D2D"/>
                </a:solidFill>
                <a:latin typeface="Arial"/>
              </a:defRPr>
            </a:pPr>
            <a:r>
              <a:t>Extreme cold (-13°F),</a:t>
            </a:r>
            <a:br/>
            <a:r>
              <a:t>UV degradation, altitude</a:t>
            </a:r>
            <a:br/>
            <a:r>
              <a:t>derating on equipment.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B3A5C"/>
                </a:solidFill>
                <a:latin typeface="Arial"/>
              </a:defRPr>
            </a:pPr>
            <a:r>
              <a:t>Structure Options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1371600"/>
          <a:ext cx="106984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2560320"/>
                <a:gridCol w="2560320"/>
                <a:gridCol w="2103120"/>
                <a:gridCol w="2194560"/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/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ChikoUSA Maximo 185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MT Solar Custom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DPW MPM-G2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Non-Solar Carport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Wind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185 MPH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Custom to site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115 MPH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90-120 MPH</a:t>
                      </a: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Snow Rating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60 PSF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Custom to site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15 PSF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30-40 PSF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Meets Reqs?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08040"/>
                          </a:solidFill>
                          <a:latin typeface="Arial"/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08040"/>
                          </a:solidFill>
                          <a:latin typeface="Arial"/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CC0000"/>
                          </a:solidFill>
                          <a:latin typeface="Arial"/>
                        </a:rPr>
                        <a:t>NO - DISQUALIFIED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VERIFY</a:t>
                      </a: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Tilt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5° fixed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5-30° adjustable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20° seasonal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Flat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Total 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$6,950-$7,550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$12,000-$16,000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$3,500-$6,200</a:t>
                      </a:r>
                    </a:p>
                  </a:txBody>
                  <a:tcPr anchor="ctr"/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Warranty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10yr / 25yr life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10-20yr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10yr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5-10yr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/>
                      <a:r>
                        <a:rPr sz="1100" b="1">
                          <a:solidFill>
                            <a:srgbClr val="2D2D2D"/>
                          </a:solidFill>
                          <a:latin typeface="Arial"/>
                        </a:rPr>
                        <a:t>Verdict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008040"/>
                          </a:solidFill>
                          <a:latin typeface="Arial"/>
                        </a:rPr>
                        <a:t>RECOMMENDED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Premium option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CC0000"/>
                          </a:solidFill>
                          <a:latin typeface="Arial"/>
                        </a:rPr>
                        <a:t>DISQUALIFIED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Baseline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B3A5C"/>
                </a:solidFill>
                <a:latin typeface="Arial"/>
              </a:defRPr>
            </a:pPr>
            <a:r>
              <a:t>Cost Breakdown: Solar vs Non-Solar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1280160"/>
          <a:ext cx="1069848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468880"/>
                <a:gridCol w="2468880"/>
                <a:gridCol w="2560320"/>
              </a:tblGrid>
              <a:tr h="386861"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Line Item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Solar Carport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Non-Solar Carport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Arial"/>
                        </a:rPr>
                        <a:t>Solar Premium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Structure + freight + bolts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$8,900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$5,300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$3,600</a:t>
                      </a:r>
                    </a:p>
                  </a:txBody>
                  <a:tcPr anchor="ctr"/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Foundation (DIY)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$2,150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$2,150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PE Engineering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$2,250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$1,750</a:t>
                      </a:r>
                    </a:p>
                  </a:txBody>
                  <a:tcPr anchor="ctr"/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Panels (18x 440W)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$1,800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$1,800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Microinverters + Gateway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$3,450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$3,450</a:t>
                      </a:r>
                    </a:p>
                  </a:txBody>
                  <a:tcPr anchor="ctr"/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Electrical (wire/conduit/trench)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$1,150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$1,150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Permits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$300</a:t>
                      </a:r>
                    </a:p>
                  </a:txBody>
                  <a:tcPr anchor="ctr"/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Miscellaneous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$250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2D2D2D"/>
                          </a:solidFill>
                          <a:latin typeface="Arial"/>
                        </a:rPr>
                        <a:t>$100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0D7377"/>
                          </a:solidFill>
                          <a:latin typeface="Arial"/>
                        </a:rPr>
                        <a:t>$150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$20,550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$8,350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300" b="1">
                          <a:solidFill>
                            <a:srgbClr val="FFFFFF"/>
                          </a:solidFill>
                          <a:latin typeface="Arial"/>
                        </a:rPr>
                        <a:t>$12,200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999999"/>
                          </a:solidFill>
                          <a:latin typeface="Arial"/>
                        </a:rPr>
                        <a:t>Shared costs (foundation, permits)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999999"/>
                          </a:solidFill>
                          <a:latin typeface="Arial"/>
                        </a:rPr>
                        <a:t>$2,750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999999"/>
                          </a:solidFill>
                          <a:latin typeface="Arial"/>
                        </a:rPr>
                        <a:t>$2,750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999999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/>
                </a:tc>
              </a:tr>
              <a:tr h="386861"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CC0000"/>
                          </a:solidFill>
                          <a:latin typeface="Arial"/>
                        </a:rPr>
                        <a:t>Federal ITC (Sec 25D)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CC0000"/>
                          </a:solidFill>
                          <a:latin typeface="Arial"/>
                        </a:rPr>
                        <a:t>EXPIRED 12/31/2025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/>
                  </a:txBody>
                  <a:tcPr/>
                </a:tc>
                <a:tc hMerge="1">
                  <a:txBody>
                    <a:bodyPr/>
                    <a:lstStyle/>
                    <a:p/>
                  </a:txBody>
                  <a:tcPr/>
                </a:tc>
              </a:tr>
              <a:tr h="386868"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  <a:tc>
                  <a:txBody>
                    <a:bodyPr/>
                    <a:lstStyle/>
                    <a:p/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1B3A5C"/>
                </a:solidFill>
                <a:latin typeface="Arial"/>
              </a:defRPr>
            </a:pPr>
            <a:r>
              <a:t>Payback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5029200" cy="21945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645920"/>
            <a:ext cx="4389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99999"/>
                </a:solidFill>
                <a:latin typeface="Arial"/>
              </a:defRPr>
            </a:pPr>
            <a:r>
              <a:t>Full Cost Basis ($20,550)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2103120"/>
            <a:ext cx="4389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CC0000"/>
                </a:solidFill>
                <a:latin typeface="Arial"/>
              </a:defRPr>
            </a:pPr>
            <a:r>
              <a:t>20.7 years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926080"/>
            <a:ext cx="4389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999999"/>
                </a:solidFill>
                <a:latin typeface="Arial"/>
              </a:defRPr>
            </a:pPr>
            <a:r>
              <a:t>Exceeds component useful life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3931920"/>
            <a:ext cx="5029200" cy="2560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4114800"/>
            <a:ext cx="4389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999999"/>
                </a:solidFill>
                <a:latin typeface="Arial"/>
              </a:defRPr>
            </a:pPr>
            <a:r>
              <a:t>Solar Premium Only ($12,200)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572000"/>
            <a:ext cx="4389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08040"/>
                </a:solidFill>
                <a:latin typeface="Arial"/>
              </a:defRPr>
            </a:pPr>
            <a:r>
              <a:t>8.2 years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5394960"/>
            <a:ext cx="4389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2D2D2D"/>
                </a:solidFill>
                <a:latin typeface="Arial"/>
              </a:defRPr>
            </a:pPr>
            <a:r>
              <a:t>With TOU optimization + battery arbitrage</a:t>
            </a:r>
            <a:br/>
            <a:r>
              <a:t>$1,495/yr annual value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00800" y="1463040"/>
            <a:ext cx="5029200" cy="502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675120" y="164592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B3A5C"/>
                </a:solidFill>
                <a:latin typeface="Arial"/>
              </a:defRPr>
            </a:pPr>
            <a:r>
              <a:t>All Scenarios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675120" y="2286000"/>
          <a:ext cx="4572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914400"/>
                <a:gridCol w="128016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Scenario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$/yr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Payback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Full cost, TOU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$995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20.7 yr</a:t>
                      </a:r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Full cost, Flat rate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$964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21.3 yr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Premium, TOU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$995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12.3 yr</a:t>
                      </a:r>
                    </a:p>
                  </a:txBody>
                  <a:tcPr anchor="ctr"/>
                </a:tc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Premium, Flat rate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$964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12.7 yr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l"/>
                      <a:r>
                        <a:rPr sz="1000" b="1">
                          <a:solidFill>
                            <a:srgbClr val="008040"/>
                          </a:solidFill>
                          <a:latin typeface="Arial"/>
                        </a:rPr>
                        <a:t>Premium, TOU + optim.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08040"/>
                          </a:solidFill>
                          <a:latin typeface="Arial"/>
                        </a:rPr>
                        <a:t>$1,495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008040"/>
                          </a:solidFill>
                          <a:latin typeface="Arial"/>
                        </a:rPr>
                        <a:t>8.2 yr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Arial"/>
              </a:defRPr>
            </a:pPr>
            <a:r>
              <a:t>Interconnection: Line-Side Tap (Recommended)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6400800" cy="484632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554480"/>
            <a:ext cx="5669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B3A5C"/>
                </a:solidFill>
                <a:latin typeface="Arial"/>
              </a:defRPr>
            </a:pPr>
            <a:r>
              <a:t>System Architecture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2286000"/>
            <a:ext cx="2011680" cy="73152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97280" y="2331720"/>
            <a:ext cx="20116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Carport Array</a:t>
            </a:r>
            <a:br/>
            <a:r>
              <a:t>18x IQ8A / 7.92 kW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0" y="246888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2D2D2D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9" name="Rectangle 8"/>
          <p:cNvSpPr/>
          <p:nvPr/>
        </p:nvSpPr>
        <p:spPr>
          <a:xfrm>
            <a:off x="3657600" y="2286000"/>
            <a:ext cx="1828800" cy="731520"/>
          </a:xfrm>
          <a:prstGeom prst="rect">
            <a:avLst/>
          </a:prstGeom>
          <a:solidFill>
            <a:srgbClr val="D4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0" y="233172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B3A5C"/>
                </a:solidFill>
                <a:latin typeface="Arial"/>
              </a:defRPr>
            </a:pPr>
            <a:r>
              <a:t>Service Entrance</a:t>
            </a:r>
            <a:br/>
            <a:r>
              <a:t>(Line-Side Tap)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77840" y="246888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2D2D2D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35040" y="2286000"/>
            <a:ext cx="822960" cy="73152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035040" y="2377440"/>
            <a:ext cx="822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Grid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0" y="3383280"/>
            <a:ext cx="1828800" cy="731520"/>
          </a:xfrm>
          <a:prstGeom prst="rect">
            <a:avLst/>
          </a:prstGeom>
          <a:solidFill>
            <a:srgbClr val="44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0" y="3429000"/>
            <a:ext cx="1828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Main Panel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389120" y="301752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2D2D2D"/>
                </a:solidFill>
                <a:latin typeface="Arial"/>
              </a:defRPr>
            </a:pPr>
            <a:r>
              <a:t>↓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7280" y="4480560"/>
            <a:ext cx="2011680" cy="914400"/>
          </a:xfrm>
          <a:prstGeom prst="rect">
            <a:avLst/>
          </a:prstGeom>
          <a:solidFill>
            <a:srgbClr val="8B451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526280"/>
            <a:ext cx="20116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Arial"/>
              </a:defRPr>
            </a:pPr>
            <a:r>
              <a:t>Magnum MS4024PAE</a:t>
            </a:r>
            <a:br/>
            <a:r>
              <a:t>+ EG4 Battery</a:t>
            </a:r>
            <a:br/>
            <a:r>
              <a:t>+ Roof Array (3.6 kW)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46634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2D2D2D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4480560"/>
            <a:ext cx="1828800" cy="914400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0" y="452628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Arial"/>
              </a:defRPr>
            </a:pPr>
            <a:r>
              <a:t>Critical Loads</a:t>
            </a:r>
            <a:br/>
            <a:r>
              <a:t>Subpanel</a:t>
            </a:r>
            <a:br/>
            <a:r>
              <a:t>(Backup capable)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498079" y="1371600"/>
            <a:ext cx="3931920" cy="4846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0" y="1554480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B3A5C"/>
                </a:solidFill>
                <a:latin typeface="Arial"/>
              </a:defRPr>
            </a:pPr>
            <a:r>
              <a:t>Why Line-Side Tap?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0" y="2194560"/>
            <a:ext cx="54864" cy="82296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219456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B3A5C"/>
                </a:solidFill>
                <a:latin typeface="Arial"/>
              </a:defRPr>
            </a:pPr>
            <a:r>
              <a:t>No passthrough conflict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20" y="2468879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D2D2D"/>
                </a:solidFill>
                <a:latin typeface="Arial"/>
              </a:defRPr>
            </a:pPr>
            <a:r>
              <a:t>Carport bypasses Magnum entirely.</a:t>
            </a:r>
            <a:br/>
            <a:r>
              <a:t>42.5A combined &gt; 30A limit solved.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772400" y="3246120"/>
            <a:ext cx="54864" cy="82296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046720" y="324612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B3A5C"/>
                </a:solidFill>
                <a:latin typeface="Arial"/>
              </a:defRPr>
            </a:pPr>
            <a:r>
              <a:t>Simplest, cheapest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46720" y="3520439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D2D2D"/>
                </a:solidFill>
                <a:latin typeface="Arial"/>
              </a:defRPr>
            </a:pPr>
            <a:r>
              <a:t>Fused disconnect only ($0-200).</a:t>
            </a:r>
            <a:br/>
            <a:r>
              <a:t>Most inspector-friendly option.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0" y="4297679"/>
            <a:ext cx="54864" cy="82296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046720" y="4297679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B3A5C"/>
                </a:solidFill>
                <a:latin typeface="Arial"/>
              </a:defRPr>
            </a:pPr>
            <a:r>
              <a:t>Resilience trade-off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46720" y="4571999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D2D2D"/>
                </a:solidFill>
                <a:latin typeface="Arial"/>
              </a:defRPr>
            </a:pPr>
            <a:r>
              <a:t>Carport is dead during outages.</a:t>
            </a:r>
            <a:br/>
            <a:r>
              <a:t>Roof array + battery still works.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772400" y="5349240"/>
            <a:ext cx="54864" cy="82296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046720" y="5349240"/>
            <a:ext cx="3017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B3A5C"/>
                </a:solidFill>
                <a:latin typeface="Arial"/>
              </a:defRPr>
            </a:pPr>
            <a:r>
              <a:t>Future-proof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046720" y="5623559"/>
            <a:ext cx="30175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D2D2D"/>
                </a:solidFill>
                <a:latin typeface="Arial"/>
              </a:defRPr>
            </a:pPr>
            <a:r>
              <a:t>Add IQ System Controller later</a:t>
            </a:r>
            <a:br/>
            <a:r>
              <a:t>($1,500-2,000) if needed.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B3A5C"/>
                </a:solidFill>
                <a:latin typeface="Arial"/>
              </a:defRPr>
            </a:pPr>
            <a:r>
              <a:t>TOU Optimization: Free Money (No Capital Required)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371600"/>
            <a:ext cx="4114800" cy="2286000"/>
          </a:xfrm>
          <a:prstGeom prst="rect">
            <a:avLst/>
          </a:prstGeom>
          <a:solidFill>
            <a:srgbClr val="E0F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0D7377"/>
                </a:solidFill>
                <a:latin typeface="Arial"/>
              </a:defRPr>
            </a:pPr>
            <a:r>
              <a:t>Immediate Annual Savings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11680"/>
            <a:ext cx="3749039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D7377"/>
                </a:solidFill>
                <a:latin typeface="Arial"/>
              </a:defRPr>
            </a:pPr>
            <a:r>
              <a:t>$350 - $500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3749039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2D2D2D"/>
                </a:solidFill>
                <a:latin typeface="Arial"/>
              </a:defRPr>
            </a:pPr>
            <a:r>
              <a:t>Available today, no carport needed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03520" y="1371600"/>
          <a:ext cx="612648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0"/>
                <a:gridCol w="1280160"/>
                <a:gridCol w="13716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Action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Savings/yr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Arial"/>
                        </a:rPr>
                        <a:t>Cost</a:t>
                      </a:r>
                    </a:p>
                  </a:txBody>
                  <a:tcPr anchor="ctr">
                    <a:solidFill>
                      <a:srgbClr val="1B3A5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EV charging timer (after 9 PM)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008040"/>
                          </a:solidFill>
                          <a:latin typeface="Arial"/>
                        </a:rPr>
                        <a:t>$100-200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$30-50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Battery arbitrage (Magnum program)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008040"/>
                          </a:solidFill>
                          <a:latin typeface="Arial"/>
                        </a:rPr>
                        <a:t>$530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Hot tub pre-heat before 5 PM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008040"/>
                          </a:solidFill>
                          <a:latin typeface="Arial"/>
                        </a:rPr>
                        <a:t>$50-100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Thermostat pre-conditioning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008040"/>
                          </a:solidFill>
                          <a:latin typeface="Arial"/>
                        </a:rPr>
                        <a:t>$50-100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00" b="0">
                          <a:solidFill>
                            <a:srgbClr val="2D2D2D"/>
                          </a:solidFill>
                          <a:latin typeface="Arial"/>
                        </a:rPr>
                        <a:t>$0</a:t>
                      </a:r>
                    </a:p>
                  </a:txBody>
                  <a:tcPr anchor="ctr"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731520" y="4114800"/>
            <a:ext cx="10698480" cy="2286000"/>
          </a:xfrm>
          <a:prstGeom prst="rect">
            <a:avLst/>
          </a:prstGeom>
          <a:solidFill>
            <a:srgbClr val="F5F7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29768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B3A5C"/>
                </a:solidFill>
                <a:latin typeface="Arial"/>
              </a:defRPr>
            </a:pPr>
            <a:r>
              <a:t>Battery Arbitrage: How It Works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75488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00" b="0">
                <a:solidFill>
                  <a:srgbClr val="2D2D2D"/>
                </a:solidFill>
                <a:latin typeface="Arial"/>
              </a:rPr>
              <a:t>Charge battery from solar/grid during off-peak (6.8 - 7.9¢/kWh)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00" b="0">
                <a:solidFill>
                  <a:srgbClr val="2D2D2D"/>
                </a:solidFill>
                <a:latin typeface="Arial"/>
              </a:rPr>
              <a:t>Discharge during on-peak 5-9 PM (18.3 - 21.3¢/kWh)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00" b="1">
                <a:solidFill>
                  <a:srgbClr val="0D7377"/>
                </a:solidFill>
                <a:latin typeface="Arial"/>
              </a:rPr>
              <a:t>Spread: 11.5 - 13.4¢/kWh × 12 kWh/day = $1.38-1.61/day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4572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B3A5C"/>
                </a:solidFill>
                <a:latin typeface="Arial"/>
              </a:defRPr>
            </a:pPr>
            <a:r>
              <a:t>Annual Breakdown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5029200"/>
            <a:ext cx="45720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00" b="0">
                <a:solidFill>
                  <a:srgbClr val="2D2D2D"/>
                </a:solidFill>
                <a:latin typeface="Arial"/>
              </a:rPr>
              <a:t>Summer (122 days): $196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200" b="0">
                <a:solidFill>
                  <a:srgbClr val="2D2D2D"/>
                </a:solidFill>
                <a:latin typeface="Arial"/>
              </a:rPr>
              <a:t>Winter (243 days): $335</a:t>
            </a:r>
          </a:p>
          <a:p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400" b="1">
                <a:solidFill>
                  <a:srgbClr val="008040"/>
                </a:solidFill>
                <a:latin typeface="Arial"/>
              </a:rPr>
              <a:t>Total: $531/year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Recommendation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10698480" cy="1097280"/>
          </a:xfrm>
          <a:prstGeom prst="rect">
            <a:avLst/>
          </a:prstGeom>
          <a:solidFill>
            <a:srgbClr val="0D73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55448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Arial"/>
              </a:defRPr>
            </a:pPr>
            <a:r>
              <a:t>BUILD THE SOLAR CARPORT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2926080"/>
            <a:ext cx="3474720" cy="3474720"/>
          </a:xfrm>
          <a:prstGeom prst="rect">
            <a:avLst/>
          </a:prstGeom>
          <a:solidFill>
            <a:srgbClr val="24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D4A843"/>
                </a:solidFill>
                <a:latin typeface="Arial"/>
              </a:defRPr>
            </a:pPr>
            <a:r>
              <a:t>Configuration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7472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ChikoUSA Maximo 185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18x 440W panels (new)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18x IQ8A microinverters (new)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5° fixed tilt, south-facing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Line-side tap interconnection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Underground conduit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DIY foundation + installation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480559" y="2926080"/>
            <a:ext cx="3474720" cy="3474720"/>
          </a:xfrm>
          <a:prstGeom prst="rect">
            <a:avLst/>
          </a:prstGeom>
          <a:solidFill>
            <a:srgbClr val="24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63439" y="3017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D4A843"/>
                </a:solidFill>
                <a:latin typeface="Arial"/>
              </a:defRPr>
            </a:pPr>
            <a:r>
              <a:t>Economics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39" y="347472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Total cost: $20,550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Non-solar baseline: $8,350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Solar premium: $12,200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Annual value: $995-$1,495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Premium payback: 8-12 years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25-year NPV: Positive @ 5%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Rate escalation improves yearly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0" y="2926080"/>
            <a:ext cx="3474720" cy="3474720"/>
          </a:xfrm>
          <a:prstGeom prst="rect">
            <a:avLst/>
          </a:prstGeom>
          <a:solidFill>
            <a:srgbClr val="24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0" y="30175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D4A843"/>
                </a:solidFill>
                <a:latin typeface="Arial"/>
              </a:defRPr>
            </a:pPr>
            <a:r>
              <a:t>Next Steps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0" y="3474720"/>
            <a:ext cx="31089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1. Implement TOU optimization NOW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2. Call JeffCo Planning (303-271-8700)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3. Call ChikoUSA (1-800-948-5390)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4. Get foundation quotes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5. Order equipment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6. Engage CO PE engineer</a:t>
            </a:r>
          </a:p>
          <a:p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100" b="0">
                <a:solidFill>
                  <a:srgbClr val="FFFFFF"/>
                </a:solidFill>
                <a:latin typeface="Arial"/>
              </a:rPr>
              <a:t>7. Submit permits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784848"/>
            <a:ext cx="12191695" cy="73152"/>
          </a:xfrm>
          <a:prstGeom prst="rect">
            <a:avLst/>
          </a:prstGeom>
          <a:solidFill>
            <a:srgbClr val="D4A8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